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8288000" cy="10287000"/>
  <p:notesSz cx="6858000" cy="9144000"/>
  <p:embeddedFontLst>
    <p:embeddedFont>
      <p:font typeface="Aileron" panose="020B0604020202020204" charset="0"/>
      <p:regular r:id="rId19"/>
    </p:embeddedFont>
    <p:embeddedFont>
      <p:font typeface="Aileron Bold" panose="020B0604020202020204" charset="0"/>
      <p:regular r:id="rId20"/>
    </p:embeddedFont>
    <p:embeddedFont>
      <p:font typeface="Arimo Bold" panose="020B0604020202020204" charset="0"/>
      <p:regular r:id="rId21"/>
    </p:embeddedFont>
    <p:embeddedFont>
      <p:font typeface="Fredoka" panose="020B0604020202020204" charset="0"/>
      <p:regular r:id="rId22"/>
    </p:embeddedFont>
    <p:embeddedFont>
      <p:font typeface="TT Hoves" panose="020B0604020202020204" charset="0"/>
      <p:regular r:id="rId23"/>
    </p:embeddedFont>
    <p:embeddedFont>
      <p:font typeface="TT Hoves Bold" panose="020B0604020202020204" charset="0"/>
      <p:regular r:id="rId24"/>
    </p:embeddedFont>
    <p:embeddedFont>
      <p:font typeface="เอฟซี เดซี่" panose="020B0604020202020204" charset="-34"/>
      <p:regular r:id="rId25"/>
    </p:embeddedFont>
    <p:embeddedFont>
      <p:font typeface="เอฟซี เดซี่ Bold" panose="020B0604020202020204" charset="-34"/>
      <p:regular r:id="rId26"/>
    </p:embeddedFont>
    <p:embeddedFont>
      <p:font typeface="宋体" panose="02010600030101010101" pitchFamily="2" charset="-122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1DDED-887F-4D33-860A-F053157F3EA3}" v="115" dt="2025-03-20T16:41:32.416"/>
    <p1510:client id="{0EDE8A7D-7ED9-FE06-0AA3-D7348C43BBBC}" v="99" dt="2025-03-20T16:41:53.880"/>
    <p1510:client id="{72C81EB4-9ED3-87FA-ACFE-AB4F30E096F2}" v="99" dt="2025-03-20T16:49:24.592"/>
    <p1510:client id="{8A49C988-88F9-4B3E-8317-D5480C6400A9}" v="1" dt="2025-03-20T16:34:12.663"/>
    <p1510:client id="{AD50A0A0-8135-C17E-6FE6-95EDEA4A593A}" v="10" dt="2025-03-20T16:56:48.041"/>
    <p1510:client id="{F7E55588-19A0-5F84-DB3D-1ADB1099196E}" v="93" dt="2025-03-20T17:06:09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, YIJUN (PGT)" userId="S::u5667623@live.warwick.ac.uk::9857df47-f6dd-4516-9498-e0fb242b0d05" providerId="AD" clId="Web-{0EDE8A7D-7ED9-FE06-0AA3-D7348C43BBBC}"/>
    <pc:docChg chg="modSld">
      <pc:chgData name="WANG, YIJUN (PGT)" userId="S::u5667623@live.warwick.ac.uk::9857df47-f6dd-4516-9498-e0fb242b0d05" providerId="AD" clId="Web-{0EDE8A7D-7ED9-FE06-0AA3-D7348C43BBBC}" dt="2025-03-20T16:41:53.692" v="72" actId="20577"/>
      <pc:docMkLst>
        <pc:docMk/>
      </pc:docMkLst>
      <pc:sldChg chg="modSp">
        <pc:chgData name="WANG, YIJUN (PGT)" userId="S::u5667623@live.warwick.ac.uk::9857df47-f6dd-4516-9498-e0fb242b0d05" providerId="AD" clId="Web-{0EDE8A7D-7ED9-FE06-0AA3-D7348C43BBBC}" dt="2025-03-20T16:41:53.692" v="72" actId="20577"/>
        <pc:sldMkLst>
          <pc:docMk/>
          <pc:sldMk cId="0" sldId="261"/>
        </pc:sldMkLst>
        <pc:spChg chg="mod">
          <ac:chgData name="WANG, YIJUN (PGT)" userId="S::u5667623@live.warwick.ac.uk::9857df47-f6dd-4516-9498-e0fb242b0d05" providerId="AD" clId="Web-{0EDE8A7D-7ED9-FE06-0AA3-D7348C43BBBC}" dt="2025-03-20T16:41:53.692" v="72" actId="20577"/>
          <ac:spMkLst>
            <pc:docMk/>
            <pc:sldMk cId="0" sldId="261"/>
            <ac:spMk id="13" creationId="{00000000-0000-0000-0000-000000000000}"/>
          </ac:spMkLst>
        </pc:spChg>
        <pc:graphicFrameChg chg="mod modGraphic">
          <ac:chgData name="WANG, YIJUN (PGT)" userId="S::u5667623@live.warwick.ac.uk::9857df47-f6dd-4516-9498-e0fb242b0d05" providerId="AD" clId="Web-{0EDE8A7D-7ED9-FE06-0AA3-D7348C43BBBC}" dt="2025-03-20T16:40:43.078" v="67"/>
          <ac:graphicFrameMkLst>
            <pc:docMk/>
            <pc:sldMk cId="0" sldId="261"/>
            <ac:graphicFrameMk id="8" creationId="{00000000-0000-0000-0000-000000000000}"/>
          </ac:graphicFrameMkLst>
        </pc:graphicFrameChg>
      </pc:sldChg>
    </pc:docChg>
  </pc:docChgLst>
  <pc:docChgLst>
    <pc:chgData name="IYALLA, AWENITIYE (PGT)" userId="S::u2192567@live.warwick.ac.uk::ed09a4de-2efa-4242-8c65-2891ae80292f" providerId="AD" clId="Web-{0EA1DDED-887F-4D33-860A-F053157F3EA3}"/>
    <pc:docChg chg="modSld">
      <pc:chgData name="IYALLA, AWENITIYE (PGT)" userId="S::u2192567@live.warwick.ac.uk::ed09a4de-2efa-4242-8c65-2891ae80292f" providerId="AD" clId="Web-{0EA1DDED-887F-4D33-860A-F053157F3EA3}" dt="2025-03-20T16:41:31.463" v="54"/>
      <pc:docMkLst>
        <pc:docMk/>
      </pc:docMkLst>
      <pc:sldChg chg="modSp">
        <pc:chgData name="IYALLA, AWENITIYE (PGT)" userId="S::u2192567@live.warwick.ac.uk::ed09a4de-2efa-4242-8c65-2891ae80292f" providerId="AD" clId="Web-{0EA1DDED-887F-4D33-860A-F053157F3EA3}" dt="2025-03-20T16:41:31.463" v="54"/>
        <pc:sldMkLst>
          <pc:docMk/>
          <pc:sldMk cId="0" sldId="261"/>
        </pc:sldMkLst>
        <pc:graphicFrameChg chg="mod modGraphic">
          <ac:chgData name="IYALLA, AWENITIYE (PGT)" userId="S::u2192567@live.warwick.ac.uk::ed09a4de-2efa-4242-8c65-2891ae80292f" providerId="AD" clId="Web-{0EA1DDED-887F-4D33-860A-F053157F3EA3}" dt="2025-03-20T16:41:31.463" v="54"/>
          <ac:graphicFrameMkLst>
            <pc:docMk/>
            <pc:sldMk cId="0" sldId="261"/>
            <ac:graphicFrameMk id="8" creationId="{00000000-0000-0000-0000-000000000000}"/>
          </ac:graphicFrameMkLst>
        </pc:graphicFrameChg>
      </pc:sldChg>
      <pc:sldChg chg="addSp modSp">
        <pc:chgData name="IYALLA, AWENITIYE (PGT)" userId="S::u2192567@live.warwick.ac.uk::ed09a4de-2efa-4242-8c65-2891ae80292f" providerId="AD" clId="Web-{0EA1DDED-887F-4D33-860A-F053157F3EA3}" dt="2025-03-20T16:40:25.568" v="42" actId="20577"/>
        <pc:sldMkLst>
          <pc:docMk/>
          <pc:sldMk cId="0" sldId="269"/>
        </pc:sldMkLst>
        <pc:spChg chg="add mod">
          <ac:chgData name="IYALLA, AWENITIYE (PGT)" userId="S::u2192567@live.warwick.ac.uk::ed09a4de-2efa-4242-8c65-2891ae80292f" providerId="AD" clId="Web-{0EA1DDED-887F-4D33-860A-F053157F3EA3}" dt="2025-03-20T16:40:25.568" v="42" actId="20577"/>
          <ac:spMkLst>
            <pc:docMk/>
            <pc:sldMk cId="0" sldId="269"/>
            <ac:spMk id="17" creationId="{352B3695-7E4A-455F-B733-1E73D6718238}"/>
          </ac:spMkLst>
        </pc:spChg>
      </pc:sldChg>
    </pc:docChg>
  </pc:docChgLst>
  <pc:docChgLst>
    <pc:chgData name="IYALLA, AWENITIYE (PGT)" userId="S::u2192567@live.warwick.ac.uk::ed09a4de-2efa-4242-8c65-2891ae80292f" providerId="AD" clId="Web-{8A49C988-88F9-4B3E-8317-D5480C6400A9}"/>
    <pc:docChg chg="delSld">
      <pc:chgData name="IYALLA, AWENITIYE (PGT)" userId="S::u2192567@live.warwick.ac.uk::ed09a4de-2efa-4242-8c65-2891ae80292f" providerId="AD" clId="Web-{8A49C988-88F9-4B3E-8317-D5480C6400A9}" dt="2025-03-20T16:34:12.663" v="0"/>
      <pc:docMkLst>
        <pc:docMk/>
      </pc:docMkLst>
      <pc:sldChg chg="del">
        <pc:chgData name="IYALLA, AWENITIYE (PGT)" userId="S::u2192567@live.warwick.ac.uk::ed09a4de-2efa-4242-8c65-2891ae80292f" providerId="AD" clId="Web-{8A49C988-88F9-4B3E-8317-D5480C6400A9}" dt="2025-03-20T16:34:12.663" v="0"/>
        <pc:sldMkLst>
          <pc:docMk/>
          <pc:sldMk cId="0" sldId="270"/>
        </pc:sldMkLst>
      </pc:sldChg>
    </pc:docChg>
  </pc:docChgLst>
  <pc:docChgLst>
    <pc:chgData name="WANG, YIJUN (PGT)" userId="S::u5667623@live.warwick.ac.uk::9857df47-f6dd-4516-9498-e0fb242b0d05" providerId="AD" clId="Web-{F7E55588-19A0-5F84-DB3D-1ADB1099196E}"/>
    <pc:docChg chg="modSld">
      <pc:chgData name="WANG, YIJUN (PGT)" userId="S::u5667623@live.warwick.ac.uk::9857df47-f6dd-4516-9498-e0fb242b0d05" providerId="AD" clId="Web-{F7E55588-19A0-5F84-DB3D-1ADB1099196E}" dt="2025-03-20T17:06:08.361" v="47" actId="20577"/>
      <pc:docMkLst>
        <pc:docMk/>
      </pc:docMkLst>
      <pc:sldChg chg="modSp">
        <pc:chgData name="WANG, YIJUN (PGT)" userId="S::u5667623@live.warwick.ac.uk::9857df47-f6dd-4516-9498-e0fb242b0d05" providerId="AD" clId="Web-{F7E55588-19A0-5F84-DB3D-1ADB1099196E}" dt="2025-03-20T17:01:27.788" v="19"/>
        <pc:sldMkLst>
          <pc:docMk/>
          <pc:sldMk cId="0" sldId="261"/>
        </pc:sldMkLst>
        <pc:graphicFrameChg chg="mod modGraphic">
          <ac:chgData name="WANG, YIJUN (PGT)" userId="S::u5667623@live.warwick.ac.uk::9857df47-f6dd-4516-9498-e0fb242b0d05" providerId="AD" clId="Web-{F7E55588-19A0-5F84-DB3D-1ADB1099196E}" dt="2025-03-20T17:01:27.788" v="19"/>
          <ac:graphicFrameMkLst>
            <pc:docMk/>
            <pc:sldMk cId="0" sldId="261"/>
            <ac:graphicFrameMk id="8" creationId="{00000000-0000-0000-0000-000000000000}"/>
          </ac:graphicFrameMkLst>
        </pc:graphicFrameChg>
      </pc:sldChg>
      <pc:sldChg chg="addSp modSp">
        <pc:chgData name="WANG, YIJUN (PGT)" userId="S::u5667623@live.warwick.ac.uk::9857df47-f6dd-4516-9498-e0fb242b0d05" providerId="AD" clId="Web-{F7E55588-19A0-5F84-DB3D-1ADB1099196E}" dt="2025-03-20T17:06:08.361" v="47" actId="20577"/>
        <pc:sldMkLst>
          <pc:docMk/>
          <pc:sldMk cId="0" sldId="262"/>
        </pc:sldMkLst>
        <pc:spChg chg="add mod">
          <ac:chgData name="WANG, YIJUN (PGT)" userId="S::u5667623@live.warwick.ac.uk::9857df47-f6dd-4516-9498-e0fb242b0d05" providerId="AD" clId="Web-{F7E55588-19A0-5F84-DB3D-1ADB1099196E}" dt="2025-03-20T17:06:08.361" v="47" actId="20577"/>
          <ac:spMkLst>
            <pc:docMk/>
            <pc:sldMk cId="0" sldId="262"/>
            <ac:spMk id="15" creationId="{8CF00A04-7CDC-CF63-F7E9-B97D6B4F51B5}"/>
          </ac:spMkLst>
        </pc:spChg>
        <pc:graphicFrameChg chg="mod modGraphic">
          <ac:chgData name="WANG, YIJUN (PGT)" userId="S::u5667623@live.warwick.ac.uk::9857df47-f6dd-4516-9498-e0fb242b0d05" providerId="AD" clId="Web-{F7E55588-19A0-5F84-DB3D-1ADB1099196E}" dt="2025-03-20T16:54:09.694" v="9"/>
          <ac:graphicFrameMkLst>
            <pc:docMk/>
            <pc:sldMk cId="0" sldId="262"/>
            <ac:graphicFrameMk id="12" creationId="{00000000-0000-0000-0000-000000000000}"/>
          </ac:graphicFrameMkLst>
        </pc:graphicFrameChg>
      </pc:sldChg>
    </pc:docChg>
  </pc:docChgLst>
  <pc:docChgLst>
    <pc:chgData name="BOOBALAN VELLINGIRI ANANDAN, JOSHIKA MALAI MAGAL (PGT)" userId="S::u5597768@live.warwick.ac.uk::bba2d98b-0cb7-4e2d-a6c8-1f2a72f92116" providerId="AD" clId="Web-{72C81EB4-9ED3-87FA-ACFE-AB4F30E096F2}"/>
    <pc:docChg chg="modSld">
      <pc:chgData name="BOOBALAN VELLINGIRI ANANDAN, JOSHIKA MALAI MAGAL (PGT)" userId="S::u5597768@live.warwick.ac.uk::bba2d98b-0cb7-4e2d-a6c8-1f2a72f92116" providerId="AD" clId="Web-{72C81EB4-9ED3-87FA-ACFE-AB4F30E096F2}" dt="2025-03-20T16:49:23.264" v="52" actId="20577"/>
      <pc:docMkLst>
        <pc:docMk/>
      </pc:docMkLst>
      <pc:sldChg chg="modSp">
        <pc:chgData name="BOOBALAN VELLINGIRI ANANDAN, JOSHIKA MALAI MAGAL (PGT)" userId="S::u5597768@live.warwick.ac.uk::bba2d98b-0cb7-4e2d-a6c8-1f2a72f92116" providerId="AD" clId="Web-{72C81EB4-9ED3-87FA-ACFE-AB4F30E096F2}" dt="2025-03-20T16:49:23.264" v="52" actId="20577"/>
        <pc:sldMkLst>
          <pc:docMk/>
          <pc:sldMk cId="0" sldId="267"/>
        </pc:sldMkLst>
        <pc:spChg chg="mod">
          <ac:chgData name="BOOBALAN VELLINGIRI ANANDAN, JOSHIKA MALAI MAGAL (PGT)" userId="S::u5597768@live.warwick.ac.uk::bba2d98b-0cb7-4e2d-a6c8-1f2a72f92116" providerId="AD" clId="Web-{72C81EB4-9ED3-87FA-ACFE-AB4F30E096F2}" dt="2025-03-20T16:49:23.264" v="52" actId="20577"/>
          <ac:spMkLst>
            <pc:docMk/>
            <pc:sldMk cId="0" sldId="267"/>
            <ac:spMk id="14" creationId="{00000000-0000-0000-0000-000000000000}"/>
          </ac:spMkLst>
        </pc:spChg>
      </pc:sldChg>
    </pc:docChg>
  </pc:docChgLst>
  <pc:docChgLst>
    <pc:chgData name="BOOBALAN VELLINGIRI ANANDAN, JOSHIKA MALAI MAGAL (PGT)" userId="S::u5597768@live.warwick.ac.uk::bba2d98b-0cb7-4e2d-a6c8-1f2a72f92116" providerId="AD" clId="Web-{AD50A0A0-8135-C17E-6FE6-95EDEA4A593A}"/>
    <pc:docChg chg="modSld">
      <pc:chgData name="BOOBALAN VELLINGIRI ANANDAN, JOSHIKA MALAI MAGAL (PGT)" userId="S::u5597768@live.warwick.ac.uk::bba2d98b-0cb7-4e2d-a6c8-1f2a72f92116" providerId="AD" clId="Web-{AD50A0A0-8135-C17E-6FE6-95EDEA4A593A}" dt="2025-03-20T16:56:48.041" v="9" actId="1076"/>
      <pc:docMkLst>
        <pc:docMk/>
      </pc:docMkLst>
      <pc:sldChg chg="addSp modSp">
        <pc:chgData name="BOOBALAN VELLINGIRI ANANDAN, JOSHIKA MALAI MAGAL (PGT)" userId="S::u5597768@live.warwick.ac.uk::bba2d98b-0cb7-4e2d-a6c8-1f2a72f92116" providerId="AD" clId="Web-{AD50A0A0-8135-C17E-6FE6-95EDEA4A593A}" dt="2025-03-20T16:56:48.041" v="9" actId="1076"/>
        <pc:sldMkLst>
          <pc:docMk/>
          <pc:sldMk cId="0" sldId="267"/>
        </pc:sldMkLst>
        <pc:spChg chg="mod">
          <ac:chgData name="BOOBALAN VELLINGIRI ANANDAN, JOSHIKA MALAI MAGAL (PGT)" userId="S::u5597768@live.warwick.ac.uk::bba2d98b-0cb7-4e2d-a6c8-1f2a72f92116" providerId="AD" clId="Web-{AD50A0A0-8135-C17E-6FE6-95EDEA4A593A}" dt="2025-03-20T16:56:48.041" v="9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BOOBALAN VELLINGIRI ANANDAN, JOSHIKA MALAI MAGAL (PGT)" userId="S::u5597768@live.warwick.ac.uk::bba2d98b-0cb7-4e2d-a6c8-1f2a72f92116" providerId="AD" clId="Web-{AD50A0A0-8135-C17E-6FE6-95EDEA4A593A}" dt="2025-03-20T16:55:19.289" v="2"/>
          <ac:spMkLst>
            <pc:docMk/>
            <pc:sldMk cId="0" sldId="267"/>
            <ac:spMk id="14" creationId="{00000000-0000-0000-0000-000000000000}"/>
          </ac:spMkLst>
        </pc:spChg>
        <pc:spChg chg="add mod">
          <ac:chgData name="BOOBALAN VELLINGIRI ANANDAN, JOSHIKA MALAI MAGAL (PGT)" userId="S::u5597768@live.warwick.ac.uk::bba2d98b-0cb7-4e2d-a6c8-1f2a72f92116" providerId="AD" clId="Web-{AD50A0A0-8135-C17E-6FE6-95EDEA4A593A}" dt="2025-03-20T16:55:49.243" v="4" actId="1076"/>
          <ac:spMkLst>
            <pc:docMk/>
            <pc:sldMk cId="0" sldId="267"/>
            <ac:spMk id="18" creationId="{38C597C8-57A8-90EF-07D2-F9D459E4E4B1}"/>
          </ac:spMkLst>
        </pc:spChg>
        <pc:spChg chg="add mod">
          <ac:chgData name="BOOBALAN VELLINGIRI ANANDAN, JOSHIKA MALAI MAGAL (PGT)" userId="S::u5597768@live.warwick.ac.uk::bba2d98b-0cb7-4e2d-a6c8-1f2a72f92116" providerId="AD" clId="Web-{AD50A0A0-8135-C17E-6FE6-95EDEA4A593A}" dt="2025-03-20T16:56:40.041" v="8" actId="1076"/>
          <ac:spMkLst>
            <pc:docMk/>
            <pc:sldMk cId="0" sldId="267"/>
            <ac:spMk id="19" creationId="{C2C51BF9-5700-FCFA-AE80-8923F370E798}"/>
          </ac:spMkLst>
        </pc:spChg>
        <pc:spChg chg="add mod">
          <ac:chgData name="BOOBALAN VELLINGIRI ANANDAN, JOSHIKA MALAI MAGAL (PGT)" userId="S::u5597768@live.warwick.ac.uk::bba2d98b-0cb7-4e2d-a6c8-1f2a72f92116" providerId="AD" clId="Web-{AD50A0A0-8135-C17E-6FE6-95EDEA4A593A}" dt="2025-03-20T16:56:39.994" v="7" actId="1076"/>
          <ac:spMkLst>
            <pc:docMk/>
            <pc:sldMk cId="0" sldId="267"/>
            <ac:spMk id="20" creationId="{FD18255E-A3F5-5139-EEDD-172EB3B0EE8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svg"/><Relationship Id="rId7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2.svg"/><Relationship Id="rId21" Type="http://schemas.openxmlformats.org/officeDocument/2006/relationships/image" Target="../media/image50.png"/><Relationship Id="rId7" Type="http://schemas.openxmlformats.org/officeDocument/2006/relationships/image" Target="../media/image9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0.svg"/><Relationship Id="rId5" Type="http://schemas.openxmlformats.org/officeDocument/2006/relationships/image" Target="../media/image7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6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6.svg"/><Relationship Id="rId3" Type="http://schemas.openxmlformats.org/officeDocument/2006/relationships/image" Target="../media/image51.svg"/><Relationship Id="rId7" Type="http://schemas.openxmlformats.org/officeDocument/2006/relationships/image" Target="../media/image53.svg"/><Relationship Id="rId12" Type="http://schemas.openxmlformats.org/officeDocument/2006/relationships/image" Target="../media/image41.png"/><Relationship Id="rId17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5.svg"/><Relationship Id="rId5" Type="http://schemas.openxmlformats.org/officeDocument/2006/relationships/image" Target="../media/image52.svg"/><Relationship Id="rId15" Type="http://schemas.openxmlformats.org/officeDocument/2006/relationships/image" Target="../media/image57.svg"/><Relationship Id="rId10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54.sv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5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svg"/><Relationship Id="rId5" Type="http://schemas.openxmlformats.org/officeDocument/2006/relationships/image" Target="../media/image9.svg"/><Relationship Id="rId10" Type="http://schemas.openxmlformats.org/officeDocument/2006/relationships/image" Target="../media/image60.pn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6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3.png"/><Relationship Id="rId5" Type="http://schemas.openxmlformats.org/officeDocument/2006/relationships/image" Target="../media/image9.svg"/><Relationship Id="rId10" Type="http://schemas.openxmlformats.org/officeDocument/2006/relationships/image" Target="../media/image62.png"/><Relationship Id="rId4" Type="http://schemas.openxmlformats.org/officeDocument/2006/relationships/image" Target="../media/image8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14.jpeg"/><Relationship Id="rId2" Type="http://schemas.openxmlformats.org/officeDocument/2006/relationships/image" Target="../media/image1.pn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jpeg"/><Relationship Id="rId5" Type="http://schemas.openxmlformats.org/officeDocument/2006/relationships/image" Target="../media/image9.sv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8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7.sv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10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svg"/><Relationship Id="rId7" Type="http://schemas.openxmlformats.org/officeDocument/2006/relationships/image" Target="../media/image3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07662" cy="335600"/>
          </a:xfrm>
          <a:custGeom>
            <a:avLst/>
            <a:gdLst/>
            <a:ahLst/>
            <a:cxnLst/>
            <a:rect l="l" t="t" r="r" b="b"/>
            <a:pathLst>
              <a:path w="307662" h="335600">
                <a:moveTo>
                  <a:pt x="0" y="0"/>
                </a:moveTo>
                <a:lnTo>
                  <a:pt x="307662" y="0"/>
                </a:lnTo>
                <a:lnTo>
                  <a:pt x="307662" y="335600"/>
                </a:lnTo>
                <a:lnTo>
                  <a:pt x="0" y="33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58496">
            <a:off x="6911306" y="6030215"/>
            <a:ext cx="3688227" cy="3570861"/>
          </a:xfrm>
          <a:custGeom>
            <a:avLst/>
            <a:gdLst/>
            <a:ahLst/>
            <a:cxnLst/>
            <a:rect l="l" t="t" r="r" b="b"/>
            <a:pathLst>
              <a:path w="3688227" h="3570861">
                <a:moveTo>
                  <a:pt x="0" y="0"/>
                </a:moveTo>
                <a:lnTo>
                  <a:pt x="3688227" y="0"/>
                </a:lnTo>
                <a:lnTo>
                  <a:pt x="3688227" y="3570861"/>
                </a:lnTo>
                <a:lnTo>
                  <a:pt x="0" y="3570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63760">
            <a:off x="15031511" y="5369826"/>
            <a:ext cx="1200214" cy="1162021"/>
          </a:xfrm>
          <a:custGeom>
            <a:avLst/>
            <a:gdLst/>
            <a:ahLst/>
            <a:cxnLst/>
            <a:rect l="l" t="t" r="r" b="b"/>
            <a:pathLst>
              <a:path w="1200214" h="1162021">
                <a:moveTo>
                  <a:pt x="0" y="0"/>
                </a:moveTo>
                <a:lnTo>
                  <a:pt x="1200214" y="0"/>
                </a:lnTo>
                <a:lnTo>
                  <a:pt x="1200214" y="1162021"/>
                </a:lnTo>
                <a:lnTo>
                  <a:pt x="0" y="1162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863760">
            <a:off x="15600129" y="1590626"/>
            <a:ext cx="1200214" cy="1162021"/>
          </a:xfrm>
          <a:custGeom>
            <a:avLst/>
            <a:gdLst/>
            <a:ahLst/>
            <a:cxnLst/>
            <a:rect l="l" t="t" r="r" b="b"/>
            <a:pathLst>
              <a:path w="1200214" h="1162021">
                <a:moveTo>
                  <a:pt x="0" y="0"/>
                </a:moveTo>
                <a:lnTo>
                  <a:pt x="1200214" y="0"/>
                </a:lnTo>
                <a:lnTo>
                  <a:pt x="1200214" y="1162021"/>
                </a:lnTo>
                <a:lnTo>
                  <a:pt x="0" y="1162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755420" y="1601159"/>
            <a:ext cx="9532580" cy="9844272"/>
          </a:xfrm>
          <a:custGeom>
            <a:avLst/>
            <a:gdLst/>
            <a:ahLst/>
            <a:cxnLst/>
            <a:rect l="l" t="t" r="r" b="b"/>
            <a:pathLst>
              <a:path w="9532580" h="9844272">
                <a:moveTo>
                  <a:pt x="9532580" y="0"/>
                </a:moveTo>
                <a:lnTo>
                  <a:pt x="0" y="0"/>
                </a:lnTo>
                <a:lnTo>
                  <a:pt x="0" y="9844272"/>
                </a:lnTo>
                <a:lnTo>
                  <a:pt x="9532580" y="9844272"/>
                </a:lnTo>
                <a:lnTo>
                  <a:pt x="953258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63760">
            <a:off x="16659193" y="3239764"/>
            <a:ext cx="1200214" cy="1162021"/>
          </a:xfrm>
          <a:custGeom>
            <a:avLst/>
            <a:gdLst/>
            <a:ahLst/>
            <a:cxnLst/>
            <a:rect l="l" t="t" r="r" b="b"/>
            <a:pathLst>
              <a:path w="1200214" h="1162021">
                <a:moveTo>
                  <a:pt x="0" y="0"/>
                </a:moveTo>
                <a:lnTo>
                  <a:pt x="1200214" y="0"/>
                </a:lnTo>
                <a:lnTo>
                  <a:pt x="1200214" y="1162021"/>
                </a:lnTo>
                <a:lnTo>
                  <a:pt x="0" y="1162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699999">
            <a:off x="4853080" y="1553553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5" y="0"/>
                </a:lnTo>
                <a:lnTo>
                  <a:pt x="1442175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489150">
            <a:off x="7020028" y="294184"/>
            <a:ext cx="2030069" cy="1469032"/>
          </a:xfrm>
          <a:custGeom>
            <a:avLst/>
            <a:gdLst/>
            <a:ahLst/>
            <a:cxnLst/>
            <a:rect l="l" t="t" r="r" b="b"/>
            <a:pathLst>
              <a:path w="2030069" h="1469032">
                <a:moveTo>
                  <a:pt x="0" y="0"/>
                </a:moveTo>
                <a:lnTo>
                  <a:pt x="2030069" y="0"/>
                </a:lnTo>
                <a:lnTo>
                  <a:pt x="2030069" y="1469032"/>
                </a:lnTo>
                <a:lnTo>
                  <a:pt x="0" y="1469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671179">
            <a:off x="-1245731" y="8711789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671179">
            <a:off x="16311529" y="-189973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82531" y="2770095"/>
            <a:ext cx="7338175" cy="2955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5"/>
              </a:lnSpc>
            </a:pPr>
            <a:r>
              <a:rPr lang="en-US" sz="12368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Little Friends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6319" y="747575"/>
            <a:ext cx="5050903" cy="68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1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PRODUCT DESIGN AND RETAILING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29851" y="5950836"/>
            <a:ext cx="4828598" cy="735663"/>
            <a:chOff x="0" y="0"/>
            <a:chExt cx="1271730" cy="1937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1730" cy="193755"/>
            </a:xfrm>
            <a:custGeom>
              <a:avLst/>
              <a:gdLst/>
              <a:ahLst/>
              <a:cxnLst/>
              <a:rect l="l" t="t" r="r" b="b"/>
              <a:pathLst>
                <a:path w="1271730" h="193755">
                  <a:moveTo>
                    <a:pt x="81771" y="0"/>
                  </a:moveTo>
                  <a:lnTo>
                    <a:pt x="1189959" y="0"/>
                  </a:lnTo>
                  <a:cubicBezTo>
                    <a:pt x="1235120" y="0"/>
                    <a:pt x="1271730" y="36610"/>
                    <a:pt x="1271730" y="81771"/>
                  </a:cubicBezTo>
                  <a:lnTo>
                    <a:pt x="1271730" y="111984"/>
                  </a:lnTo>
                  <a:cubicBezTo>
                    <a:pt x="1271730" y="157145"/>
                    <a:pt x="1235120" y="193755"/>
                    <a:pt x="1189959" y="193755"/>
                  </a:cubicBezTo>
                  <a:lnTo>
                    <a:pt x="81771" y="193755"/>
                  </a:lnTo>
                  <a:cubicBezTo>
                    <a:pt x="36610" y="193755"/>
                    <a:pt x="0" y="157145"/>
                    <a:pt x="0" y="111984"/>
                  </a:cubicBezTo>
                  <a:lnTo>
                    <a:pt x="0" y="81771"/>
                  </a:lnTo>
                  <a:cubicBezTo>
                    <a:pt x="0" y="36610"/>
                    <a:pt x="36610" y="0"/>
                    <a:pt x="81771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271730" cy="250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9851" y="7438974"/>
            <a:ext cx="6638957" cy="735663"/>
            <a:chOff x="0" y="0"/>
            <a:chExt cx="1748532" cy="1937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48532" cy="193755"/>
            </a:xfrm>
            <a:custGeom>
              <a:avLst/>
              <a:gdLst/>
              <a:ahLst/>
              <a:cxnLst/>
              <a:rect l="l" t="t" r="r" b="b"/>
              <a:pathLst>
                <a:path w="1748532" h="193755">
                  <a:moveTo>
                    <a:pt x="59473" y="0"/>
                  </a:moveTo>
                  <a:lnTo>
                    <a:pt x="1689059" y="0"/>
                  </a:lnTo>
                  <a:cubicBezTo>
                    <a:pt x="1704832" y="0"/>
                    <a:pt x="1719960" y="6266"/>
                    <a:pt x="1731113" y="17419"/>
                  </a:cubicBezTo>
                  <a:cubicBezTo>
                    <a:pt x="1742266" y="28573"/>
                    <a:pt x="1748532" y="43700"/>
                    <a:pt x="1748532" y="59473"/>
                  </a:cubicBezTo>
                  <a:lnTo>
                    <a:pt x="1748532" y="134282"/>
                  </a:lnTo>
                  <a:cubicBezTo>
                    <a:pt x="1748532" y="150055"/>
                    <a:pt x="1742266" y="165182"/>
                    <a:pt x="1731113" y="176336"/>
                  </a:cubicBezTo>
                  <a:cubicBezTo>
                    <a:pt x="1719960" y="187489"/>
                    <a:pt x="1704832" y="193755"/>
                    <a:pt x="1689059" y="193755"/>
                  </a:cubicBezTo>
                  <a:lnTo>
                    <a:pt x="59473" y="193755"/>
                  </a:lnTo>
                  <a:cubicBezTo>
                    <a:pt x="43700" y="193755"/>
                    <a:pt x="28573" y="187489"/>
                    <a:pt x="17419" y="176336"/>
                  </a:cubicBezTo>
                  <a:cubicBezTo>
                    <a:pt x="6266" y="165182"/>
                    <a:pt x="0" y="150055"/>
                    <a:pt x="0" y="134282"/>
                  </a:cubicBezTo>
                  <a:lnTo>
                    <a:pt x="0" y="59473"/>
                  </a:lnTo>
                  <a:cubicBezTo>
                    <a:pt x="0" y="43700"/>
                    <a:pt x="6266" y="28573"/>
                    <a:pt x="17419" y="17419"/>
                  </a:cubicBezTo>
                  <a:cubicBezTo>
                    <a:pt x="28573" y="6266"/>
                    <a:pt x="43700" y="0"/>
                    <a:pt x="59473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748532" cy="250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34920" y="6071647"/>
            <a:ext cx="4564531" cy="49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0"/>
              </a:lnSpc>
            </a:pPr>
            <a:r>
              <a:rPr lang="en-US" sz="3271" spc="-101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Team 3 : FURFLEX (Financial Service)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0392" y="7559785"/>
            <a:ext cx="6137875" cy="49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0"/>
              </a:lnSpc>
            </a:pPr>
            <a:r>
              <a:rPr lang="en-US" sz="3271" spc="-101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Team 5 : The Conscious Collective (Retail; non-food)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7155" y="6686499"/>
            <a:ext cx="4571294" cy="49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3271" spc="-101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Jasmine, Moxi, Joshika, Likhitha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0392" y="8250836"/>
            <a:ext cx="4564531" cy="49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3271" spc="-101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Aweni, Akil, Mingwei, Wenxuan, Yijun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2051">
            <a:off x="15160844" y="-20574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434784">
            <a:off x="-1773343" y="82296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639433" y="1323512"/>
          <a:ext cx="14260802" cy="8043262"/>
        </p:xfrm>
        <a:graphic>
          <a:graphicData uri="http://schemas.openxmlformats.org/drawingml/2006/table">
            <a:tbl>
              <a:tblPr/>
              <a:tblGrid>
                <a:gridCol w="449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8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328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4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Skills &amp; Capabilities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4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99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 Technology &amp; Platform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Creating a user-friendly website for insurance quotes &amp; pet product sales.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99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Sustainable Product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Selling eco-friendly pet products (mats, toys) alongside insurance.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99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    Fur Collection &amp;  Sourcing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Partnerships with Vets &amp; Groomers: Collaborating with pet hospitals, groomers, and shelters for referrals.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199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Market knowledge of pet owner needs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useful in helping design products that are practical, safe, and desirable.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199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Customer Engagement and Communication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Ability to promote the new products through FurFlex’s existing customer base (emails, social media, website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 rot="-837247">
            <a:off x="365189" y="531214"/>
            <a:ext cx="969410" cy="1405572"/>
          </a:xfrm>
          <a:custGeom>
            <a:avLst/>
            <a:gdLst/>
            <a:ahLst/>
            <a:cxnLst/>
            <a:rect l="l" t="t" r="r" b="b"/>
            <a:pathLst>
              <a:path w="969410" h="1405572">
                <a:moveTo>
                  <a:pt x="0" y="0"/>
                </a:moveTo>
                <a:lnTo>
                  <a:pt x="969409" y="0"/>
                </a:lnTo>
                <a:lnTo>
                  <a:pt x="969409" y="1405572"/>
                </a:lnTo>
                <a:lnTo>
                  <a:pt x="0" y="140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63760">
            <a:off x="4118403" y="9111512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63760">
            <a:off x="836777" y="5537715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69784" y="6172200"/>
            <a:ext cx="4460905" cy="4114800"/>
          </a:xfrm>
          <a:custGeom>
            <a:avLst/>
            <a:gdLst/>
            <a:ahLst/>
            <a:cxnLst/>
            <a:rect l="l" t="t" r="r" b="b"/>
            <a:pathLst>
              <a:path w="4460905" h="4114800">
                <a:moveTo>
                  <a:pt x="0" y="0"/>
                </a:moveTo>
                <a:lnTo>
                  <a:pt x="4460904" y="0"/>
                </a:lnTo>
                <a:lnTo>
                  <a:pt x="4460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49530" y="186261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39433" y="437063"/>
            <a:ext cx="3524696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3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Skills from Furflex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07662" cy="335600"/>
          </a:xfrm>
          <a:custGeom>
            <a:avLst/>
            <a:gdLst/>
            <a:ahLst/>
            <a:cxnLst/>
            <a:rect l="l" t="t" r="r" b="b"/>
            <a:pathLst>
              <a:path w="307662" h="335600">
                <a:moveTo>
                  <a:pt x="0" y="0"/>
                </a:moveTo>
                <a:lnTo>
                  <a:pt x="307662" y="0"/>
                </a:lnTo>
                <a:lnTo>
                  <a:pt x="307662" y="335600"/>
                </a:lnTo>
                <a:lnTo>
                  <a:pt x="0" y="33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699999">
            <a:off x="13021442" y="357053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0"/>
                </a:lnTo>
                <a:lnTo>
                  <a:pt x="0" y="10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48647">
            <a:off x="11880081" y="4698167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5" y="0"/>
                </a:lnTo>
                <a:lnTo>
                  <a:pt x="1442175" y="1043610"/>
                </a:lnTo>
                <a:lnTo>
                  <a:pt x="0" y="10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489783">
            <a:off x="14612554" y="8321722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89783">
            <a:off x="15548437" y="-2159952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05411" y="2452913"/>
            <a:ext cx="5282868" cy="3840941"/>
          </a:xfrm>
          <a:custGeom>
            <a:avLst/>
            <a:gdLst/>
            <a:ahLst/>
            <a:cxnLst/>
            <a:rect l="l" t="t" r="r" b="b"/>
            <a:pathLst>
              <a:path w="5282868" h="3840941">
                <a:moveTo>
                  <a:pt x="0" y="0"/>
                </a:moveTo>
                <a:lnTo>
                  <a:pt x="5282868" y="0"/>
                </a:lnTo>
                <a:lnTo>
                  <a:pt x="5282868" y="3840942"/>
                </a:lnTo>
                <a:lnTo>
                  <a:pt x="0" y="3840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62561" y="6537949"/>
            <a:ext cx="4343128" cy="4303645"/>
          </a:xfrm>
          <a:custGeom>
            <a:avLst/>
            <a:gdLst/>
            <a:ahLst/>
            <a:cxnLst/>
            <a:rect l="l" t="t" r="r" b="b"/>
            <a:pathLst>
              <a:path w="4343128" h="4303645">
                <a:moveTo>
                  <a:pt x="0" y="0"/>
                </a:moveTo>
                <a:lnTo>
                  <a:pt x="4343128" y="0"/>
                </a:lnTo>
                <a:lnTo>
                  <a:pt x="4343128" y="4303645"/>
                </a:lnTo>
                <a:lnTo>
                  <a:pt x="0" y="43036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80225" y="2068170"/>
            <a:ext cx="4701337" cy="4597670"/>
          </a:xfrm>
          <a:custGeom>
            <a:avLst/>
            <a:gdLst/>
            <a:ahLst/>
            <a:cxnLst/>
            <a:rect l="l" t="t" r="r" b="b"/>
            <a:pathLst>
              <a:path w="4701337" h="4597670">
                <a:moveTo>
                  <a:pt x="0" y="0"/>
                </a:moveTo>
                <a:lnTo>
                  <a:pt x="4701337" y="0"/>
                </a:lnTo>
                <a:lnTo>
                  <a:pt x="4701337" y="4597670"/>
                </a:lnTo>
                <a:lnTo>
                  <a:pt x="0" y="45976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6522" y="2149522"/>
            <a:ext cx="4969828" cy="4527061"/>
          </a:xfrm>
          <a:custGeom>
            <a:avLst/>
            <a:gdLst/>
            <a:ahLst/>
            <a:cxnLst/>
            <a:rect l="l" t="t" r="r" b="b"/>
            <a:pathLst>
              <a:path w="4969828" h="4527061">
                <a:moveTo>
                  <a:pt x="0" y="0"/>
                </a:moveTo>
                <a:lnTo>
                  <a:pt x="4969828" y="0"/>
                </a:lnTo>
                <a:lnTo>
                  <a:pt x="4969828" y="4527062"/>
                </a:lnTo>
                <a:lnTo>
                  <a:pt x="0" y="4527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44000" y="6139335"/>
            <a:ext cx="4745400" cy="4702260"/>
          </a:xfrm>
          <a:custGeom>
            <a:avLst/>
            <a:gdLst/>
            <a:ahLst/>
            <a:cxnLst/>
            <a:rect l="l" t="t" r="r" b="b"/>
            <a:pathLst>
              <a:path w="4745400" h="4702260">
                <a:moveTo>
                  <a:pt x="0" y="0"/>
                </a:moveTo>
                <a:lnTo>
                  <a:pt x="4745400" y="0"/>
                </a:lnTo>
                <a:lnTo>
                  <a:pt x="4745400" y="4702259"/>
                </a:lnTo>
                <a:lnTo>
                  <a:pt x="0" y="47022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68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64102">
            <a:off x="16433566" y="327747"/>
            <a:ext cx="896092" cy="919498"/>
          </a:xfrm>
          <a:custGeom>
            <a:avLst/>
            <a:gdLst/>
            <a:ahLst/>
            <a:cxnLst/>
            <a:rect l="l" t="t" r="r" b="b"/>
            <a:pathLst>
              <a:path w="896092" h="919498">
                <a:moveTo>
                  <a:pt x="0" y="0"/>
                </a:moveTo>
                <a:lnTo>
                  <a:pt x="896093" y="0"/>
                </a:lnTo>
                <a:lnTo>
                  <a:pt x="896093" y="919498"/>
                </a:lnTo>
                <a:lnTo>
                  <a:pt x="0" y="9194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6604043">
            <a:off x="400508" y="7577328"/>
            <a:ext cx="2227671" cy="2224887"/>
          </a:xfrm>
          <a:custGeom>
            <a:avLst/>
            <a:gdLst/>
            <a:ahLst/>
            <a:cxnLst/>
            <a:rect l="l" t="t" r="r" b="b"/>
            <a:pathLst>
              <a:path w="2227671" h="2224887">
                <a:moveTo>
                  <a:pt x="0" y="0"/>
                </a:moveTo>
                <a:lnTo>
                  <a:pt x="2227672" y="0"/>
                </a:lnTo>
                <a:lnTo>
                  <a:pt x="2227672" y="2224887"/>
                </a:lnTo>
                <a:lnTo>
                  <a:pt x="0" y="22248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63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085014" y="7132565"/>
            <a:ext cx="3996548" cy="2952450"/>
          </a:xfrm>
          <a:custGeom>
            <a:avLst/>
            <a:gdLst/>
            <a:ahLst/>
            <a:cxnLst/>
            <a:rect l="l" t="t" r="r" b="b"/>
            <a:pathLst>
              <a:path w="3996548" h="2952450">
                <a:moveTo>
                  <a:pt x="0" y="0"/>
                </a:moveTo>
                <a:lnTo>
                  <a:pt x="3996548" y="0"/>
                </a:lnTo>
                <a:lnTo>
                  <a:pt x="3996548" y="2952449"/>
                </a:lnTo>
                <a:lnTo>
                  <a:pt x="0" y="295244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937238" y="878687"/>
            <a:ext cx="12944374" cy="67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4"/>
              </a:lnSpc>
            </a:pPr>
            <a:r>
              <a:rPr lang="en-US" sz="54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Strategic Gains for Furflex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5875" y="891700"/>
            <a:ext cx="172994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4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LITTLE FRIENDS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8615" y="2875949"/>
            <a:ext cx="4499174" cy="1499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  <a:spcBef>
                <a:spcPct val="0"/>
              </a:spcBef>
            </a:pPr>
            <a:r>
              <a:rPr lang="en-US" sz="5452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New Revenue Stream from Pet Products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88356" y="3619220"/>
            <a:ext cx="4911288" cy="2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3"/>
              </a:lnSpc>
            </a:pPr>
            <a:r>
              <a:rPr lang="en-US" sz="51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Make Use of Free and relatively cheaper</a:t>
            </a:r>
          </a:p>
          <a:p>
            <a:pPr algn="ctr">
              <a:lnSpc>
                <a:spcPts val="5563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 Resources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85088" y="3500277"/>
            <a:ext cx="4491610" cy="205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3"/>
              </a:lnSpc>
              <a:spcBef>
                <a:spcPct val="0"/>
              </a:spcBef>
            </a:pPr>
            <a:r>
              <a:rPr lang="en-US" sz="5003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Strengthen Relationships with Vets, pet owners, Groomers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17777" y="6733734"/>
            <a:ext cx="3372346" cy="288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0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Attract More Customers Through Sustainability</a:t>
            </a:r>
          </a:p>
        </p:txBody>
      </p:sp>
      <p:sp>
        <p:nvSpPr>
          <p:cNvPr id="21" name="Freeform 21"/>
          <p:cNvSpPr/>
          <p:nvPr/>
        </p:nvSpPr>
        <p:spPr>
          <a:xfrm rot="6718372">
            <a:off x="5458972" y="2679420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5" y="0"/>
                </a:lnTo>
                <a:lnTo>
                  <a:pt x="1442175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684204" y="7933884"/>
            <a:ext cx="3866059" cy="209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6"/>
              </a:lnSpc>
              <a:spcBef>
                <a:spcPct val="0"/>
              </a:spcBef>
            </a:pPr>
            <a:r>
              <a:rPr lang="en-US" sz="5052" u="none" strike="noStrike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Increase Brand Value</a:t>
            </a:r>
          </a:p>
          <a:p>
            <a:pPr marL="0" lvl="0" indent="0" algn="ctr">
              <a:lnSpc>
                <a:spcPts val="5406"/>
              </a:lnSpc>
              <a:spcBef>
                <a:spcPct val="0"/>
              </a:spcBef>
            </a:pPr>
            <a:r>
              <a:rPr lang="en-US" sz="5052" u="none" strike="noStrike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 as a Pet Care</a:t>
            </a:r>
          </a:p>
          <a:p>
            <a:pPr marL="0" lvl="0" indent="0" algn="ctr">
              <a:lnSpc>
                <a:spcPts val="5406"/>
              </a:lnSpc>
              <a:spcBef>
                <a:spcPct val="0"/>
              </a:spcBef>
            </a:pPr>
            <a:r>
              <a:rPr lang="en-US" sz="5052" u="none" strike="noStrike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 Leader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07662" cy="335600"/>
          </a:xfrm>
          <a:custGeom>
            <a:avLst/>
            <a:gdLst/>
            <a:ahLst/>
            <a:cxnLst/>
            <a:rect l="l" t="t" r="r" b="b"/>
            <a:pathLst>
              <a:path w="307662" h="335600">
                <a:moveTo>
                  <a:pt x="0" y="0"/>
                </a:moveTo>
                <a:lnTo>
                  <a:pt x="307662" y="0"/>
                </a:lnTo>
                <a:lnTo>
                  <a:pt x="307662" y="335600"/>
                </a:lnTo>
                <a:lnTo>
                  <a:pt x="0" y="33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699999">
            <a:off x="8192833" y="936610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48647">
            <a:off x="5911718" y="-305003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0"/>
                </a:lnTo>
                <a:lnTo>
                  <a:pt x="0" y="10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489783">
            <a:off x="15548437" y="-2159952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97357" y="1580930"/>
            <a:ext cx="5991009" cy="4355799"/>
          </a:xfrm>
          <a:custGeom>
            <a:avLst/>
            <a:gdLst/>
            <a:ahLst/>
            <a:cxnLst/>
            <a:rect l="l" t="t" r="r" b="b"/>
            <a:pathLst>
              <a:path w="5991009" h="4355799">
                <a:moveTo>
                  <a:pt x="0" y="0"/>
                </a:moveTo>
                <a:lnTo>
                  <a:pt x="5991008" y="0"/>
                </a:lnTo>
                <a:lnTo>
                  <a:pt x="5991008" y="4355799"/>
                </a:lnTo>
                <a:lnTo>
                  <a:pt x="0" y="4355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22431" y="5689330"/>
            <a:ext cx="5289584" cy="5241497"/>
          </a:xfrm>
          <a:custGeom>
            <a:avLst/>
            <a:gdLst/>
            <a:ahLst/>
            <a:cxnLst/>
            <a:rect l="l" t="t" r="r" b="b"/>
            <a:pathLst>
              <a:path w="5289584" h="5241497">
                <a:moveTo>
                  <a:pt x="0" y="0"/>
                </a:moveTo>
                <a:lnTo>
                  <a:pt x="5289584" y="0"/>
                </a:lnTo>
                <a:lnTo>
                  <a:pt x="5289584" y="5241497"/>
                </a:lnTo>
                <a:lnTo>
                  <a:pt x="0" y="5241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39860" y="5689330"/>
            <a:ext cx="5388523" cy="5269703"/>
          </a:xfrm>
          <a:custGeom>
            <a:avLst/>
            <a:gdLst/>
            <a:ahLst/>
            <a:cxnLst/>
            <a:rect l="l" t="t" r="r" b="b"/>
            <a:pathLst>
              <a:path w="5388523" h="5269703">
                <a:moveTo>
                  <a:pt x="0" y="0"/>
                </a:moveTo>
                <a:lnTo>
                  <a:pt x="5388523" y="0"/>
                </a:lnTo>
                <a:lnTo>
                  <a:pt x="5388523" y="5269703"/>
                </a:lnTo>
                <a:lnTo>
                  <a:pt x="0" y="52697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9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56522" y="2149522"/>
            <a:ext cx="4969828" cy="4527061"/>
          </a:xfrm>
          <a:custGeom>
            <a:avLst/>
            <a:gdLst/>
            <a:ahLst/>
            <a:cxnLst/>
            <a:rect l="l" t="t" r="r" b="b"/>
            <a:pathLst>
              <a:path w="4969828" h="4527061">
                <a:moveTo>
                  <a:pt x="0" y="0"/>
                </a:moveTo>
                <a:lnTo>
                  <a:pt x="4969828" y="0"/>
                </a:lnTo>
                <a:lnTo>
                  <a:pt x="4969828" y="4527062"/>
                </a:lnTo>
                <a:lnTo>
                  <a:pt x="0" y="45270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6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79064" y="964105"/>
            <a:ext cx="13027430" cy="61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8"/>
              </a:lnSpc>
            </a:pPr>
            <a:r>
              <a:rPr lang="en-US" sz="4976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Strategic Gains for Conscious Collective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5875" y="891700"/>
            <a:ext cx="172994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4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LITTLE FRIENDS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8615" y="2875949"/>
            <a:ext cx="4499174" cy="244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  <a:spcBef>
                <a:spcPct val="0"/>
              </a:spcBef>
            </a:pPr>
            <a:r>
              <a:rPr lang="en-US" sz="5952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Expand into the Pet Product</a:t>
            </a:r>
          </a:p>
          <a:p>
            <a:pPr algn="ctr">
              <a:lnSpc>
                <a:spcPts val="6369"/>
              </a:lnSpc>
              <a:spcBef>
                <a:spcPct val="0"/>
              </a:spcBef>
            </a:pPr>
            <a:r>
              <a:rPr lang="en-US" sz="5952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 Market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26641" y="6743259"/>
            <a:ext cx="4081165" cy="311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8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 Develop Exclusive </a:t>
            </a:r>
          </a:p>
          <a:p>
            <a:pPr algn="ctr">
              <a:lnSpc>
                <a:spcPts val="6098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Product</a:t>
            </a:r>
          </a:p>
          <a:p>
            <a:pPr algn="ctr">
              <a:lnSpc>
                <a:spcPts val="6098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 Designs with High </a:t>
            </a:r>
          </a:p>
          <a:p>
            <a:pPr algn="ctr">
              <a:lnSpc>
                <a:spcPts val="6098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Market Demand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37217" y="3015307"/>
            <a:ext cx="4911288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  <a:spcBef>
                <a:spcPct val="0"/>
              </a:spcBef>
            </a:pPr>
            <a:r>
              <a:rPr lang="en-US" sz="5952">
                <a:solidFill>
                  <a:srgbClr val="000000"/>
                </a:solidFill>
                <a:latin typeface="เอฟซี เดซี่"/>
                <a:cs typeface="เอฟซี เดซี่"/>
                <a:sym typeface="เอฟซี เดซี่"/>
              </a:rPr>
              <a:t>Maximize Use of Existing Materials and Skills </a:t>
            </a:r>
            <a:endParaRPr lang="en-US" sz="5952">
              <a:solidFill>
                <a:srgbClr val="000000"/>
              </a:solidFill>
              <a:latin typeface="เอฟซี เดซี่"/>
              <a:cs typeface="เอฟซี เดซี่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20065" y="7029534"/>
            <a:ext cx="4808318" cy="241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1"/>
              </a:lnSpc>
              <a:spcBef>
                <a:spcPct val="0"/>
              </a:spcBef>
            </a:pPr>
            <a:r>
              <a:rPr lang="en-US" sz="5842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Build Our Brand as a Leader in </a:t>
            </a:r>
          </a:p>
          <a:p>
            <a:pPr algn="ctr">
              <a:lnSpc>
                <a:spcPts val="6251"/>
              </a:lnSpc>
              <a:spcBef>
                <a:spcPct val="0"/>
              </a:spcBef>
            </a:pPr>
            <a:r>
              <a:rPr lang="en-US" sz="5842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Sustainability</a:t>
            </a:r>
          </a:p>
        </p:txBody>
      </p:sp>
      <p:sp>
        <p:nvSpPr>
          <p:cNvPr id="16" name="Freeform 16"/>
          <p:cNvSpPr/>
          <p:nvPr/>
        </p:nvSpPr>
        <p:spPr>
          <a:xfrm>
            <a:off x="230093" y="7248084"/>
            <a:ext cx="3996548" cy="2952450"/>
          </a:xfrm>
          <a:custGeom>
            <a:avLst/>
            <a:gdLst/>
            <a:ahLst/>
            <a:cxnLst/>
            <a:rect l="l" t="t" r="r" b="b"/>
            <a:pathLst>
              <a:path w="3996548" h="2952450">
                <a:moveTo>
                  <a:pt x="0" y="0"/>
                </a:moveTo>
                <a:lnTo>
                  <a:pt x="3996548" y="0"/>
                </a:lnTo>
                <a:lnTo>
                  <a:pt x="3996548" y="2952449"/>
                </a:lnTo>
                <a:lnTo>
                  <a:pt x="0" y="29524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38C597C8-57A8-90EF-07D2-F9D459E4E4B1}"/>
              </a:ext>
            </a:extLst>
          </p:cNvPr>
          <p:cNvSpPr/>
          <p:nvPr/>
        </p:nvSpPr>
        <p:spPr>
          <a:xfrm rot="14995957">
            <a:off x="15219636" y="1902200"/>
            <a:ext cx="2227671" cy="2224887"/>
          </a:xfrm>
          <a:custGeom>
            <a:avLst/>
            <a:gdLst/>
            <a:ahLst/>
            <a:cxnLst/>
            <a:rect l="l" t="t" r="r" b="b"/>
            <a:pathLst>
              <a:path w="2227671" h="2224887">
                <a:moveTo>
                  <a:pt x="0" y="0"/>
                </a:moveTo>
                <a:lnTo>
                  <a:pt x="2227672" y="0"/>
                </a:lnTo>
                <a:lnTo>
                  <a:pt x="2227672" y="2224887"/>
                </a:lnTo>
                <a:lnTo>
                  <a:pt x="0" y="22248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63000"/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C2C51BF9-5700-FCFA-AE80-8923F370E798}"/>
              </a:ext>
            </a:extLst>
          </p:cNvPr>
          <p:cNvSpPr/>
          <p:nvPr/>
        </p:nvSpPr>
        <p:spPr>
          <a:xfrm rot="1748647">
            <a:off x="9486915" y="7789031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0"/>
                </a:lnTo>
                <a:lnTo>
                  <a:pt x="0" y="10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FD18255E-A3F5-5139-EEDD-172EB3B0EE87}"/>
              </a:ext>
            </a:extLst>
          </p:cNvPr>
          <p:cNvSpPr/>
          <p:nvPr/>
        </p:nvSpPr>
        <p:spPr>
          <a:xfrm rot="1748647">
            <a:off x="6084497" y="3163869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0"/>
                </a:lnTo>
                <a:lnTo>
                  <a:pt x="0" y="10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4919" y="2082168"/>
            <a:ext cx="307662" cy="335600"/>
          </a:xfrm>
          <a:custGeom>
            <a:avLst/>
            <a:gdLst/>
            <a:ahLst/>
            <a:cxnLst/>
            <a:rect l="l" t="t" r="r" b="b"/>
            <a:pathLst>
              <a:path w="307662" h="335600">
                <a:moveTo>
                  <a:pt x="0" y="0"/>
                </a:moveTo>
                <a:lnTo>
                  <a:pt x="307662" y="0"/>
                </a:lnTo>
                <a:lnTo>
                  <a:pt x="307662" y="335600"/>
                </a:lnTo>
                <a:lnTo>
                  <a:pt x="0" y="33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312051">
            <a:off x="15160844" y="-20574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434784">
            <a:off x="-1773343" y="82296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850862" y="3182571"/>
          <a:ext cx="12284868" cy="4213354"/>
        </p:xfrm>
        <a:graphic>
          <a:graphicData uri="http://schemas.openxmlformats.org/drawingml/2006/table">
            <a:tbl>
              <a:tblPr/>
              <a:tblGrid>
                <a:gridCol w="6987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7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6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THE CONSCIOUS COLLECTIVE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FURFLEX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Our designs might get copied leading to legal risks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Partnership Risks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957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Supply chain risk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Inconsistent fur quality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908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Production delays from manufacturer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Production delays from manufacturer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Scalability Concerns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Inability to collect enough fur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6C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5232496" y="5734411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63760">
            <a:off x="836777" y="6842396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63760">
            <a:off x="9175155" y="876394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20"/>
                </a:lnTo>
                <a:lnTo>
                  <a:pt x="0" y="98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63760">
            <a:off x="12459868" y="574996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92973">
            <a:off x="4042902" y="319336"/>
            <a:ext cx="761493" cy="737261"/>
          </a:xfrm>
          <a:custGeom>
            <a:avLst/>
            <a:gdLst/>
            <a:ahLst/>
            <a:cxnLst/>
            <a:rect l="l" t="t" r="r" b="b"/>
            <a:pathLst>
              <a:path w="761493" h="737261">
                <a:moveTo>
                  <a:pt x="0" y="0"/>
                </a:moveTo>
                <a:lnTo>
                  <a:pt x="761494" y="0"/>
                </a:lnTo>
                <a:lnTo>
                  <a:pt x="761494" y="737261"/>
                </a:lnTo>
                <a:lnTo>
                  <a:pt x="0" y="7372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7980" y="186104"/>
            <a:ext cx="2824352" cy="1766504"/>
          </a:xfrm>
          <a:custGeom>
            <a:avLst/>
            <a:gdLst/>
            <a:ahLst/>
            <a:cxnLst/>
            <a:rect l="l" t="t" r="r" b="b"/>
            <a:pathLst>
              <a:path w="2824352" h="1766504">
                <a:moveTo>
                  <a:pt x="0" y="0"/>
                </a:moveTo>
                <a:lnTo>
                  <a:pt x="2824353" y="0"/>
                </a:lnTo>
                <a:lnTo>
                  <a:pt x="2824353" y="1766504"/>
                </a:lnTo>
                <a:lnTo>
                  <a:pt x="0" y="1766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82531" y="1884608"/>
            <a:ext cx="7105889" cy="78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7"/>
              </a:lnSpc>
              <a:spcBef>
                <a:spcPct val="0"/>
              </a:spcBef>
            </a:pPr>
            <a:r>
              <a:rPr lang="en-US" sz="5605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RISKS EACH PARTY WILL ABSORB: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07662" cy="335600"/>
          </a:xfrm>
          <a:custGeom>
            <a:avLst/>
            <a:gdLst/>
            <a:ahLst/>
            <a:cxnLst/>
            <a:rect l="l" t="t" r="r" b="b"/>
            <a:pathLst>
              <a:path w="307662" h="335600">
                <a:moveTo>
                  <a:pt x="0" y="0"/>
                </a:moveTo>
                <a:lnTo>
                  <a:pt x="307662" y="0"/>
                </a:lnTo>
                <a:lnTo>
                  <a:pt x="307662" y="335600"/>
                </a:lnTo>
                <a:lnTo>
                  <a:pt x="0" y="33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85817" y="4365530"/>
            <a:ext cx="11916365" cy="200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59"/>
              </a:lnSpc>
            </a:pPr>
            <a:r>
              <a:rPr lang="en-US" sz="1621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-10286184">
            <a:off x="-1399562" y="786648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8657">
            <a:off x="15381472" y="-1589174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77764">
            <a:off x="13044205" y="6471085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77764">
            <a:off x="14723080" y="7067385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77764">
            <a:off x="13983085" y="876394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7" y="0"/>
                </a:lnTo>
                <a:lnTo>
                  <a:pt x="1021217" y="988720"/>
                </a:lnTo>
                <a:lnTo>
                  <a:pt x="0" y="98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77764">
            <a:off x="15940059" y="9429521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803025">
            <a:off x="7628446" y="2233813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279197">
            <a:off x="4913876" y="1351127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787775">
            <a:off x="6371035" y="-430445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284460">
            <a:off x="9725174" y="2059741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6550124"/>
            <a:ext cx="4204643" cy="3736876"/>
          </a:xfrm>
          <a:custGeom>
            <a:avLst/>
            <a:gdLst/>
            <a:ahLst/>
            <a:cxnLst/>
            <a:rect l="l" t="t" r="r" b="b"/>
            <a:pathLst>
              <a:path w="4204643" h="3736876">
                <a:moveTo>
                  <a:pt x="0" y="0"/>
                </a:moveTo>
                <a:lnTo>
                  <a:pt x="4204643" y="0"/>
                </a:lnTo>
                <a:lnTo>
                  <a:pt x="4204643" y="3736876"/>
                </a:lnTo>
                <a:lnTo>
                  <a:pt x="0" y="3736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4488402" y="133595"/>
            <a:ext cx="2707551" cy="2461410"/>
          </a:xfrm>
          <a:custGeom>
            <a:avLst/>
            <a:gdLst/>
            <a:ahLst/>
            <a:cxnLst/>
            <a:rect l="l" t="t" r="r" b="b"/>
            <a:pathLst>
              <a:path w="2707551" h="2461410">
                <a:moveTo>
                  <a:pt x="2707551" y="0"/>
                </a:moveTo>
                <a:lnTo>
                  <a:pt x="0" y="0"/>
                </a:lnTo>
                <a:lnTo>
                  <a:pt x="0" y="2461410"/>
                </a:lnTo>
                <a:lnTo>
                  <a:pt x="2707551" y="2461410"/>
                </a:lnTo>
                <a:lnTo>
                  <a:pt x="27075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55875" y="891700"/>
            <a:ext cx="172994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4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LITTLE FRIENDS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B3695-7E4A-455F-B733-1E73D6718238}"/>
              </a:ext>
            </a:extLst>
          </p:cNvPr>
          <p:cNvSpPr txBox="1"/>
          <p:nvPr/>
        </p:nvSpPr>
        <p:spPr>
          <a:xfrm>
            <a:off x="5027531" y="6283163"/>
            <a:ext cx="94009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9600" b="1">
                <a:latin typeface="Fredoka"/>
              </a:rPr>
              <a:t>Our ask is 50,000</a:t>
            </a:r>
            <a:r>
              <a:rPr lang="en-GB" sz="9600">
                <a:latin typeface="Fredoka"/>
              </a:rPr>
              <a:t>​</a:t>
            </a:r>
            <a:endParaRPr lang="en-GB" sz="96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07662" cy="335600"/>
          </a:xfrm>
          <a:custGeom>
            <a:avLst/>
            <a:gdLst/>
            <a:ahLst/>
            <a:cxnLst/>
            <a:rect l="l" t="t" r="r" b="b"/>
            <a:pathLst>
              <a:path w="307662" h="335600">
                <a:moveTo>
                  <a:pt x="0" y="0"/>
                </a:moveTo>
                <a:lnTo>
                  <a:pt x="307662" y="0"/>
                </a:lnTo>
                <a:lnTo>
                  <a:pt x="307662" y="335600"/>
                </a:lnTo>
                <a:lnTo>
                  <a:pt x="0" y="33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60033" y="1244528"/>
            <a:ext cx="9967935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6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Meet Our Team</a:t>
            </a:r>
          </a:p>
        </p:txBody>
      </p:sp>
      <p:sp>
        <p:nvSpPr>
          <p:cNvPr id="4" name="Freeform 4"/>
          <p:cNvSpPr/>
          <p:nvPr/>
        </p:nvSpPr>
        <p:spPr>
          <a:xfrm rot="1706152">
            <a:off x="15414756" y="-1468692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706152">
            <a:off x="-1383205" y="8623896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63760">
            <a:off x="13617359" y="1221272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63760">
            <a:off x="12855733" y="15209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63760">
            <a:off x="2956959" y="164546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63760">
            <a:off x="4109388" y="86994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7" y="0"/>
                </a:lnTo>
                <a:lnTo>
                  <a:pt x="1021217" y="988720"/>
                </a:lnTo>
                <a:lnTo>
                  <a:pt x="0" y="98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075011" y="4013716"/>
            <a:ext cx="2047784" cy="1741027"/>
            <a:chOff x="0" y="0"/>
            <a:chExt cx="1252199" cy="10646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2199" cy="1064620"/>
            </a:xfrm>
            <a:custGeom>
              <a:avLst/>
              <a:gdLst/>
              <a:ahLst/>
              <a:cxnLst/>
              <a:rect l="l" t="t" r="r" b="b"/>
              <a:pathLst>
                <a:path w="1252199" h="1064620">
                  <a:moveTo>
                    <a:pt x="86955" y="0"/>
                  </a:moveTo>
                  <a:lnTo>
                    <a:pt x="1165244" y="0"/>
                  </a:lnTo>
                  <a:cubicBezTo>
                    <a:pt x="1188306" y="0"/>
                    <a:pt x="1210423" y="9161"/>
                    <a:pt x="1226730" y="25468"/>
                  </a:cubicBezTo>
                  <a:cubicBezTo>
                    <a:pt x="1243037" y="41776"/>
                    <a:pt x="1252199" y="63893"/>
                    <a:pt x="1252199" y="86955"/>
                  </a:cubicBezTo>
                  <a:lnTo>
                    <a:pt x="1252199" y="977665"/>
                  </a:lnTo>
                  <a:cubicBezTo>
                    <a:pt x="1252199" y="1025689"/>
                    <a:pt x="1213268" y="1064620"/>
                    <a:pt x="1165244" y="1064620"/>
                  </a:cubicBezTo>
                  <a:lnTo>
                    <a:pt x="86955" y="1064620"/>
                  </a:lnTo>
                  <a:cubicBezTo>
                    <a:pt x="63893" y="1064620"/>
                    <a:pt x="41776" y="1055459"/>
                    <a:pt x="25468" y="1039151"/>
                  </a:cubicBezTo>
                  <a:cubicBezTo>
                    <a:pt x="9161" y="1022844"/>
                    <a:pt x="0" y="1000727"/>
                    <a:pt x="0" y="977665"/>
                  </a:cubicBezTo>
                  <a:lnTo>
                    <a:pt x="0" y="86955"/>
                  </a:lnTo>
                  <a:cubicBezTo>
                    <a:pt x="0" y="63893"/>
                    <a:pt x="9161" y="41776"/>
                    <a:pt x="25468" y="25468"/>
                  </a:cubicBezTo>
                  <a:cubicBezTo>
                    <a:pt x="41776" y="9161"/>
                    <a:pt x="63893" y="0"/>
                    <a:pt x="86955" y="0"/>
                  </a:cubicBezTo>
                  <a:close/>
                </a:path>
              </a:pathLst>
            </a:custGeom>
            <a:blipFill>
              <a:blip r:embed="rId8"/>
              <a:stretch>
                <a:fillRect t="-18682" b="-1868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288571" y="4021899"/>
            <a:ext cx="2047784" cy="1801227"/>
            <a:chOff x="0" y="0"/>
            <a:chExt cx="1210347" cy="10646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0347" cy="1064620"/>
            </a:xfrm>
            <a:custGeom>
              <a:avLst/>
              <a:gdLst/>
              <a:ahLst/>
              <a:cxnLst/>
              <a:rect l="l" t="t" r="r" b="b"/>
              <a:pathLst>
                <a:path w="1210347" h="1064620">
                  <a:moveTo>
                    <a:pt x="86955" y="0"/>
                  </a:moveTo>
                  <a:lnTo>
                    <a:pt x="1123393" y="0"/>
                  </a:lnTo>
                  <a:cubicBezTo>
                    <a:pt x="1146455" y="0"/>
                    <a:pt x="1168572" y="9161"/>
                    <a:pt x="1184879" y="25468"/>
                  </a:cubicBezTo>
                  <a:cubicBezTo>
                    <a:pt x="1201186" y="41776"/>
                    <a:pt x="1210347" y="63893"/>
                    <a:pt x="1210347" y="86955"/>
                  </a:cubicBezTo>
                  <a:lnTo>
                    <a:pt x="1210347" y="977665"/>
                  </a:lnTo>
                  <a:cubicBezTo>
                    <a:pt x="1210347" y="1025689"/>
                    <a:pt x="1171417" y="1064620"/>
                    <a:pt x="1123393" y="1064620"/>
                  </a:cubicBezTo>
                  <a:lnTo>
                    <a:pt x="86955" y="1064620"/>
                  </a:lnTo>
                  <a:cubicBezTo>
                    <a:pt x="63893" y="1064620"/>
                    <a:pt x="41776" y="1055459"/>
                    <a:pt x="25468" y="1039151"/>
                  </a:cubicBezTo>
                  <a:cubicBezTo>
                    <a:pt x="9161" y="1022844"/>
                    <a:pt x="0" y="1000727"/>
                    <a:pt x="0" y="977665"/>
                  </a:cubicBezTo>
                  <a:lnTo>
                    <a:pt x="0" y="86955"/>
                  </a:lnTo>
                  <a:cubicBezTo>
                    <a:pt x="0" y="63893"/>
                    <a:pt x="9161" y="41776"/>
                    <a:pt x="25468" y="25468"/>
                  </a:cubicBezTo>
                  <a:cubicBezTo>
                    <a:pt x="41776" y="9161"/>
                    <a:pt x="63893" y="0"/>
                    <a:pt x="86955" y="0"/>
                  </a:cubicBezTo>
                  <a:close/>
                </a:path>
              </a:pathLst>
            </a:custGeom>
            <a:blipFill>
              <a:blip r:embed="rId9"/>
              <a:stretch>
                <a:fillRect t="-32532" b="-3253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6498279" y="4021899"/>
            <a:ext cx="2047784" cy="1817593"/>
            <a:chOff x="0" y="0"/>
            <a:chExt cx="1199450" cy="10646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9450" cy="1064620"/>
            </a:xfrm>
            <a:custGeom>
              <a:avLst/>
              <a:gdLst/>
              <a:ahLst/>
              <a:cxnLst/>
              <a:rect l="l" t="t" r="r" b="b"/>
              <a:pathLst>
                <a:path w="1199450" h="1064620">
                  <a:moveTo>
                    <a:pt x="86955" y="0"/>
                  </a:moveTo>
                  <a:lnTo>
                    <a:pt x="1112495" y="0"/>
                  </a:lnTo>
                  <a:cubicBezTo>
                    <a:pt x="1135557" y="0"/>
                    <a:pt x="1157674" y="9161"/>
                    <a:pt x="1173981" y="25468"/>
                  </a:cubicBezTo>
                  <a:cubicBezTo>
                    <a:pt x="1190288" y="41776"/>
                    <a:pt x="1199450" y="63893"/>
                    <a:pt x="1199450" y="86955"/>
                  </a:cubicBezTo>
                  <a:lnTo>
                    <a:pt x="1199450" y="977665"/>
                  </a:lnTo>
                  <a:cubicBezTo>
                    <a:pt x="1199450" y="1025689"/>
                    <a:pt x="1160519" y="1064620"/>
                    <a:pt x="1112495" y="1064620"/>
                  </a:cubicBezTo>
                  <a:lnTo>
                    <a:pt x="86955" y="1064620"/>
                  </a:lnTo>
                  <a:cubicBezTo>
                    <a:pt x="63893" y="1064620"/>
                    <a:pt x="41776" y="1055459"/>
                    <a:pt x="25468" y="1039151"/>
                  </a:cubicBezTo>
                  <a:cubicBezTo>
                    <a:pt x="9161" y="1022844"/>
                    <a:pt x="0" y="1000727"/>
                    <a:pt x="0" y="977665"/>
                  </a:cubicBezTo>
                  <a:lnTo>
                    <a:pt x="0" y="86955"/>
                  </a:lnTo>
                  <a:cubicBezTo>
                    <a:pt x="0" y="63893"/>
                    <a:pt x="9161" y="41776"/>
                    <a:pt x="25468" y="25468"/>
                  </a:cubicBezTo>
                  <a:cubicBezTo>
                    <a:pt x="41776" y="9161"/>
                    <a:pt x="63893" y="0"/>
                    <a:pt x="86955" y="0"/>
                  </a:cubicBezTo>
                  <a:close/>
                </a:path>
              </a:pathLst>
            </a:custGeom>
            <a:blipFill>
              <a:blip r:embed="rId10"/>
              <a:stretch>
                <a:fillRect t="-25109" b="-25109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4000718" y="6802955"/>
            <a:ext cx="2047784" cy="1825776"/>
            <a:chOff x="0" y="0"/>
            <a:chExt cx="1047707" cy="9341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7707" cy="934121"/>
            </a:xfrm>
            <a:custGeom>
              <a:avLst/>
              <a:gdLst/>
              <a:ahLst/>
              <a:cxnLst/>
              <a:rect l="l" t="t" r="r" b="b"/>
              <a:pathLst>
                <a:path w="1047707" h="934121">
                  <a:moveTo>
                    <a:pt x="86955" y="0"/>
                  </a:moveTo>
                  <a:lnTo>
                    <a:pt x="960752" y="0"/>
                  </a:lnTo>
                  <a:cubicBezTo>
                    <a:pt x="983814" y="0"/>
                    <a:pt x="1005931" y="9161"/>
                    <a:pt x="1022239" y="25468"/>
                  </a:cubicBezTo>
                  <a:cubicBezTo>
                    <a:pt x="1038546" y="41776"/>
                    <a:pt x="1047707" y="63893"/>
                    <a:pt x="1047707" y="86955"/>
                  </a:cubicBezTo>
                  <a:lnTo>
                    <a:pt x="1047707" y="847167"/>
                  </a:lnTo>
                  <a:cubicBezTo>
                    <a:pt x="1047707" y="870228"/>
                    <a:pt x="1038546" y="892346"/>
                    <a:pt x="1022239" y="908653"/>
                  </a:cubicBezTo>
                  <a:cubicBezTo>
                    <a:pt x="1005931" y="924960"/>
                    <a:pt x="983814" y="934121"/>
                    <a:pt x="960752" y="934121"/>
                  </a:cubicBezTo>
                  <a:lnTo>
                    <a:pt x="86955" y="934121"/>
                  </a:lnTo>
                  <a:cubicBezTo>
                    <a:pt x="38931" y="934121"/>
                    <a:pt x="0" y="895190"/>
                    <a:pt x="0" y="847167"/>
                  </a:cubicBezTo>
                  <a:lnTo>
                    <a:pt x="0" y="86955"/>
                  </a:lnTo>
                  <a:cubicBezTo>
                    <a:pt x="0" y="63893"/>
                    <a:pt x="9161" y="41776"/>
                    <a:pt x="25468" y="25468"/>
                  </a:cubicBezTo>
                  <a:cubicBezTo>
                    <a:pt x="41776" y="9161"/>
                    <a:pt x="63893" y="0"/>
                    <a:pt x="86955" y="0"/>
                  </a:cubicBezTo>
                  <a:close/>
                </a:path>
              </a:pathLst>
            </a:custGeom>
            <a:blipFill>
              <a:blip r:embed="rId11"/>
              <a:stretch>
                <a:fillRect t="-24773" b="-24773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2125854" y="5954768"/>
            <a:ext cx="1867283" cy="616507"/>
            <a:chOff x="0" y="0"/>
            <a:chExt cx="491795" cy="1623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1795" cy="162372"/>
            </a:xfrm>
            <a:custGeom>
              <a:avLst/>
              <a:gdLst/>
              <a:ahLst/>
              <a:cxnLst/>
              <a:rect l="l" t="t" r="r" b="b"/>
              <a:pathLst>
                <a:path w="491795" h="162372">
                  <a:moveTo>
                    <a:pt x="81186" y="0"/>
                  </a:moveTo>
                  <a:lnTo>
                    <a:pt x="410609" y="0"/>
                  </a:lnTo>
                  <a:cubicBezTo>
                    <a:pt x="455446" y="0"/>
                    <a:pt x="491795" y="36348"/>
                    <a:pt x="491795" y="81186"/>
                  </a:cubicBezTo>
                  <a:lnTo>
                    <a:pt x="491795" y="81186"/>
                  </a:lnTo>
                  <a:cubicBezTo>
                    <a:pt x="491795" y="102718"/>
                    <a:pt x="483241" y="123368"/>
                    <a:pt x="468016" y="138593"/>
                  </a:cubicBezTo>
                  <a:cubicBezTo>
                    <a:pt x="452791" y="153819"/>
                    <a:pt x="432141" y="162372"/>
                    <a:pt x="410609" y="162372"/>
                  </a:cubicBezTo>
                  <a:lnTo>
                    <a:pt x="81186" y="162372"/>
                  </a:lnTo>
                  <a:cubicBezTo>
                    <a:pt x="36348" y="162372"/>
                    <a:pt x="0" y="126024"/>
                    <a:pt x="0" y="81186"/>
                  </a:cubicBezTo>
                  <a:lnTo>
                    <a:pt x="0" y="81186"/>
                  </a:lnTo>
                  <a:cubicBezTo>
                    <a:pt x="0" y="36348"/>
                    <a:pt x="36348" y="0"/>
                    <a:pt x="81186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491795" cy="143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1"/>
                </a:lnSpc>
              </a:pPr>
              <a:r>
                <a:rPr lang="en-US" sz="2599">
                  <a:solidFill>
                    <a:srgbClr val="000000"/>
                  </a:solidFill>
                  <a:latin typeface="เอฟซี เดซี่"/>
                  <a:ea typeface="เอฟซี เดซี่"/>
                  <a:cs typeface="เอฟซี เดซี่"/>
                  <a:sym typeface="เอฟซี เดซี่"/>
                </a:rPr>
                <a:t>Joshika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75011" y="2909146"/>
            <a:ext cx="6474903" cy="908177"/>
            <a:chOff x="0" y="0"/>
            <a:chExt cx="1705324" cy="2391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05324" cy="239191"/>
            </a:xfrm>
            <a:custGeom>
              <a:avLst/>
              <a:gdLst/>
              <a:ahLst/>
              <a:cxnLst/>
              <a:rect l="l" t="t" r="r" b="b"/>
              <a:pathLst>
                <a:path w="1705324" h="239191">
                  <a:moveTo>
                    <a:pt x="40653" y="0"/>
                  </a:moveTo>
                  <a:lnTo>
                    <a:pt x="1664671" y="0"/>
                  </a:lnTo>
                  <a:cubicBezTo>
                    <a:pt x="1675453" y="0"/>
                    <a:pt x="1685793" y="4283"/>
                    <a:pt x="1693417" y="11907"/>
                  </a:cubicBezTo>
                  <a:cubicBezTo>
                    <a:pt x="1701041" y="19531"/>
                    <a:pt x="1705324" y="29871"/>
                    <a:pt x="1705324" y="40653"/>
                  </a:cubicBezTo>
                  <a:lnTo>
                    <a:pt x="1705324" y="198537"/>
                  </a:lnTo>
                  <a:cubicBezTo>
                    <a:pt x="1705324" y="220990"/>
                    <a:pt x="1687123" y="239191"/>
                    <a:pt x="1664671" y="239191"/>
                  </a:cubicBezTo>
                  <a:lnTo>
                    <a:pt x="40653" y="239191"/>
                  </a:lnTo>
                  <a:cubicBezTo>
                    <a:pt x="18201" y="239191"/>
                    <a:pt x="0" y="220990"/>
                    <a:pt x="0" y="198537"/>
                  </a:cubicBezTo>
                  <a:lnTo>
                    <a:pt x="0" y="40653"/>
                  </a:lnTo>
                  <a:cubicBezTo>
                    <a:pt x="0" y="18201"/>
                    <a:pt x="18201" y="0"/>
                    <a:pt x="40653" y="0"/>
                  </a:cubicBez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1705324" cy="201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79"/>
                </a:lnSpc>
              </a:pPr>
              <a:r>
                <a:rPr lang="en-US" sz="3999">
                  <a:solidFill>
                    <a:srgbClr val="000000"/>
                  </a:solidFill>
                  <a:latin typeface="เอฟซี เดซี่"/>
                  <a:ea typeface="เอฟซี เดซี่"/>
                  <a:cs typeface="เอฟซี เดซี่"/>
                  <a:sym typeface="เอฟซี เดซี่"/>
                </a:rPr>
                <a:t>FurFlex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288571" y="5954768"/>
            <a:ext cx="1867283" cy="616507"/>
            <a:chOff x="0" y="0"/>
            <a:chExt cx="491795" cy="16237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91795" cy="162372"/>
            </a:xfrm>
            <a:custGeom>
              <a:avLst/>
              <a:gdLst/>
              <a:ahLst/>
              <a:cxnLst/>
              <a:rect l="l" t="t" r="r" b="b"/>
              <a:pathLst>
                <a:path w="491795" h="162372">
                  <a:moveTo>
                    <a:pt x="81186" y="0"/>
                  </a:moveTo>
                  <a:lnTo>
                    <a:pt x="410609" y="0"/>
                  </a:lnTo>
                  <a:cubicBezTo>
                    <a:pt x="455446" y="0"/>
                    <a:pt x="491795" y="36348"/>
                    <a:pt x="491795" y="81186"/>
                  </a:cubicBezTo>
                  <a:lnTo>
                    <a:pt x="491795" y="81186"/>
                  </a:lnTo>
                  <a:cubicBezTo>
                    <a:pt x="491795" y="102718"/>
                    <a:pt x="483241" y="123368"/>
                    <a:pt x="468016" y="138593"/>
                  </a:cubicBezTo>
                  <a:cubicBezTo>
                    <a:pt x="452791" y="153819"/>
                    <a:pt x="432141" y="162372"/>
                    <a:pt x="410609" y="162372"/>
                  </a:cubicBezTo>
                  <a:lnTo>
                    <a:pt x="81186" y="162372"/>
                  </a:lnTo>
                  <a:cubicBezTo>
                    <a:pt x="36348" y="162372"/>
                    <a:pt x="0" y="126024"/>
                    <a:pt x="0" y="81186"/>
                  </a:cubicBezTo>
                  <a:lnTo>
                    <a:pt x="0" y="81186"/>
                  </a:lnTo>
                  <a:cubicBezTo>
                    <a:pt x="0" y="36348"/>
                    <a:pt x="36348" y="0"/>
                    <a:pt x="81186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491795" cy="143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1"/>
                </a:lnSpc>
              </a:pPr>
              <a:r>
                <a:rPr lang="en-US" sz="2599">
                  <a:solidFill>
                    <a:srgbClr val="000000"/>
                  </a:solidFill>
                  <a:latin typeface="เอฟซี เดซี่"/>
                  <a:ea typeface="เอฟซี เดซี่"/>
                  <a:cs typeface="เอฟซี เดซี่"/>
                  <a:sym typeface="เอฟซี เดซี่"/>
                </a:rPr>
                <a:t>Jas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588530" y="5954768"/>
            <a:ext cx="1867283" cy="616507"/>
            <a:chOff x="0" y="0"/>
            <a:chExt cx="491795" cy="1623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91795" cy="162372"/>
            </a:xfrm>
            <a:custGeom>
              <a:avLst/>
              <a:gdLst/>
              <a:ahLst/>
              <a:cxnLst/>
              <a:rect l="l" t="t" r="r" b="b"/>
              <a:pathLst>
                <a:path w="491795" h="162372">
                  <a:moveTo>
                    <a:pt x="81186" y="0"/>
                  </a:moveTo>
                  <a:lnTo>
                    <a:pt x="410609" y="0"/>
                  </a:lnTo>
                  <a:cubicBezTo>
                    <a:pt x="455446" y="0"/>
                    <a:pt x="491795" y="36348"/>
                    <a:pt x="491795" y="81186"/>
                  </a:cubicBezTo>
                  <a:lnTo>
                    <a:pt x="491795" y="81186"/>
                  </a:lnTo>
                  <a:cubicBezTo>
                    <a:pt x="491795" y="102718"/>
                    <a:pt x="483241" y="123368"/>
                    <a:pt x="468016" y="138593"/>
                  </a:cubicBezTo>
                  <a:cubicBezTo>
                    <a:pt x="452791" y="153819"/>
                    <a:pt x="432141" y="162372"/>
                    <a:pt x="410609" y="162372"/>
                  </a:cubicBezTo>
                  <a:lnTo>
                    <a:pt x="81186" y="162372"/>
                  </a:lnTo>
                  <a:cubicBezTo>
                    <a:pt x="36348" y="162372"/>
                    <a:pt x="0" y="126024"/>
                    <a:pt x="0" y="81186"/>
                  </a:cubicBezTo>
                  <a:lnTo>
                    <a:pt x="0" y="81186"/>
                  </a:lnTo>
                  <a:cubicBezTo>
                    <a:pt x="0" y="36348"/>
                    <a:pt x="36348" y="0"/>
                    <a:pt x="81186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491795" cy="143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1"/>
                </a:lnSpc>
              </a:pPr>
              <a:r>
                <a:rPr lang="en-US" sz="2599">
                  <a:solidFill>
                    <a:srgbClr val="000000"/>
                  </a:solidFill>
                  <a:latin typeface="เอฟซี เดซี่"/>
                  <a:ea typeface="เอฟซี เดซี่"/>
                  <a:cs typeface="เอฟซี เดซี่"/>
                  <a:sym typeface="เอฟซี เดซี่"/>
                </a:rPr>
                <a:t>Moxi 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000718" y="8711097"/>
            <a:ext cx="1867283" cy="616507"/>
            <a:chOff x="0" y="0"/>
            <a:chExt cx="491795" cy="16237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91795" cy="162372"/>
            </a:xfrm>
            <a:custGeom>
              <a:avLst/>
              <a:gdLst/>
              <a:ahLst/>
              <a:cxnLst/>
              <a:rect l="l" t="t" r="r" b="b"/>
              <a:pathLst>
                <a:path w="491795" h="162372">
                  <a:moveTo>
                    <a:pt x="81186" y="0"/>
                  </a:moveTo>
                  <a:lnTo>
                    <a:pt x="410609" y="0"/>
                  </a:lnTo>
                  <a:cubicBezTo>
                    <a:pt x="455446" y="0"/>
                    <a:pt x="491795" y="36348"/>
                    <a:pt x="491795" y="81186"/>
                  </a:cubicBezTo>
                  <a:lnTo>
                    <a:pt x="491795" y="81186"/>
                  </a:lnTo>
                  <a:cubicBezTo>
                    <a:pt x="491795" y="102718"/>
                    <a:pt x="483241" y="123368"/>
                    <a:pt x="468016" y="138593"/>
                  </a:cubicBezTo>
                  <a:cubicBezTo>
                    <a:pt x="452791" y="153819"/>
                    <a:pt x="432141" y="162372"/>
                    <a:pt x="410609" y="162372"/>
                  </a:cubicBezTo>
                  <a:lnTo>
                    <a:pt x="81186" y="162372"/>
                  </a:lnTo>
                  <a:cubicBezTo>
                    <a:pt x="36348" y="162372"/>
                    <a:pt x="0" y="126024"/>
                    <a:pt x="0" y="81186"/>
                  </a:cubicBezTo>
                  <a:lnTo>
                    <a:pt x="0" y="81186"/>
                  </a:lnTo>
                  <a:cubicBezTo>
                    <a:pt x="0" y="36348"/>
                    <a:pt x="36348" y="0"/>
                    <a:pt x="81186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491795" cy="143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1"/>
                </a:lnSpc>
              </a:pPr>
              <a:r>
                <a:rPr lang="en-US" sz="2599">
                  <a:solidFill>
                    <a:srgbClr val="000000"/>
                  </a:solidFill>
                  <a:latin typeface="เอฟซี เดซี่"/>
                  <a:ea typeface="เอฟซี เดซี่"/>
                  <a:cs typeface="เอฟซี เดซี่"/>
                  <a:sym typeface="เอฟซี เดซี่"/>
                </a:rPr>
                <a:t>Likhitha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436423" y="3931321"/>
            <a:ext cx="2047784" cy="1741027"/>
            <a:chOff x="0" y="0"/>
            <a:chExt cx="1252199" cy="10646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52199" cy="1064620"/>
            </a:xfrm>
            <a:custGeom>
              <a:avLst/>
              <a:gdLst/>
              <a:ahLst/>
              <a:cxnLst/>
              <a:rect l="l" t="t" r="r" b="b"/>
              <a:pathLst>
                <a:path w="1252199" h="1064620">
                  <a:moveTo>
                    <a:pt x="86955" y="0"/>
                  </a:moveTo>
                  <a:lnTo>
                    <a:pt x="1165244" y="0"/>
                  </a:lnTo>
                  <a:cubicBezTo>
                    <a:pt x="1188306" y="0"/>
                    <a:pt x="1210423" y="9161"/>
                    <a:pt x="1226730" y="25468"/>
                  </a:cubicBezTo>
                  <a:cubicBezTo>
                    <a:pt x="1243037" y="41776"/>
                    <a:pt x="1252199" y="63893"/>
                    <a:pt x="1252199" y="86955"/>
                  </a:cubicBezTo>
                  <a:lnTo>
                    <a:pt x="1252199" y="977665"/>
                  </a:lnTo>
                  <a:cubicBezTo>
                    <a:pt x="1252199" y="1025689"/>
                    <a:pt x="1213268" y="1064620"/>
                    <a:pt x="1165244" y="1064620"/>
                  </a:cubicBezTo>
                  <a:lnTo>
                    <a:pt x="86955" y="1064620"/>
                  </a:lnTo>
                  <a:cubicBezTo>
                    <a:pt x="63893" y="1064620"/>
                    <a:pt x="41776" y="1055459"/>
                    <a:pt x="25468" y="1039151"/>
                  </a:cubicBezTo>
                  <a:cubicBezTo>
                    <a:pt x="9161" y="1022844"/>
                    <a:pt x="0" y="1000727"/>
                    <a:pt x="0" y="977665"/>
                  </a:cubicBezTo>
                  <a:lnTo>
                    <a:pt x="0" y="86955"/>
                  </a:lnTo>
                  <a:cubicBezTo>
                    <a:pt x="0" y="63893"/>
                    <a:pt x="9161" y="41776"/>
                    <a:pt x="25468" y="25468"/>
                  </a:cubicBezTo>
                  <a:cubicBezTo>
                    <a:pt x="41776" y="9161"/>
                    <a:pt x="63893" y="0"/>
                    <a:pt x="86955" y="0"/>
                  </a:cubicBezTo>
                  <a:close/>
                </a:path>
              </a:pathLst>
            </a:custGeom>
            <a:blipFill>
              <a:blip r:embed="rId12"/>
              <a:stretch>
                <a:fillRect t="-28412" b="-28412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1649983" y="3939504"/>
            <a:ext cx="2047784" cy="1801227"/>
            <a:chOff x="0" y="0"/>
            <a:chExt cx="1210347" cy="10646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10347" cy="1064620"/>
            </a:xfrm>
            <a:custGeom>
              <a:avLst/>
              <a:gdLst/>
              <a:ahLst/>
              <a:cxnLst/>
              <a:rect l="l" t="t" r="r" b="b"/>
              <a:pathLst>
                <a:path w="1210347" h="1064620">
                  <a:moveTo>
                    <a:pt x="86955" y="0"/>
                  </a:moveTo>
                  <a:lnTo>
                    <a:pt x="1123393" y="0"/>
                  </a:lnTo>
                  <a:cubicBezTo>
                    <a:pt x="1146455" y="0"/>
                    <a:pt x="1168572" y="9161"/>
                    <a:pt x="1184879" y="25468"/>
                  </a:cubicBezTo>
                  <a:cubicBezTo>
                    <a:pt x="1201186" y="41776"/>
                    <a:pt x="1210347" y="63893"/>
                    <a:pt x="1210347" y="86955"/>
                  </a:cubicBezTo>
                  <a:lnTo>
                    <a:pt x="1210347" y="977665"/>
                  </a:lnTo>
                  <a:cubicBezTo>
                    <a:pt x="1210347" y="1025689"/>
                    <a:pt x="1171417" y="1064620"/>
                    <a:pt x="1123393" y="1064620"/>
                  </a:cubicBezTo>
                  <a:lnTo>
                    <a:pt x="86955" y="1064620"/>
                  </a:lnTo>
                  <a:cubicBezTo>
                    <a:pt x="63893" y="1064620"/>
                    <a:pt x="41776" y="1055459"/>
                    <a:pt x="25468" y="1039151"/>
                  </a:cubicBezTo>
                  <a:cubicBezTo>
                    <a:pt x="9161" y="1022844"/>
                    <a:pt x="0" y="1000727"/>
                    <a:pt x="0" y="977665"/>
                  </a:cubicBezTo>
                  <a:lnTo>
                    <a:pt x="0" y="86955"/>
                  </a:lnTo>
                  <a:cubicBezTo>
                    <a:pt x="0" y="63893"/>
                    <a:pt x="9161" y="41776"/>
                    <a:pt x="25468" y="25468"/>
                  </a:cubicBezTo>
                  <a:cubicBezTo>
                    <a:pt x="41776" y="9161"/>
                    <a:pt x="63893" y="0"/>
                    <a:pt x="86955" y="0"/>
                  </a:cubicBezTo>
                  <a:close/>
                </a:path>
              </a:pathLst>
            </a:custGeom>
            <a:blipFill>
              <a:blip r:embed="rId13"/>
              <a:stretch>
                <a:fillRect t="-6844" b="-6844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3859692" y="3939504"/>
            <a:ext cx="2047784" cy="1817593"/>
            <a:chOff x="0" y="0"/>
            <a:chExt cx="1199450" cy="106462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99450" cy="1064620"/>
            </a:xfrm>
            <a:custGeom>
              <a:avLst/>
              <a:gdLst/>
              <a:ahLst/>
              <a:cxnLst/>
              <a:rect l="l" t="t" r="r" b="b"/>
              <a:pathLst>
                <a:path w="1199450" h="1064620">
                  <a:moveTo>
                    <a:pt x="86955" y="0"/>
                  </a:moveTo>
                  <a:lnTo>
                    <a:pt x="1112495" y="0"/>
                  </a:lnTo>
                  <a:cubicBezTo>
                    <a:pt x="1135557" y="0"/>
                    <a:pt x="1157674" y="9161"/>
                    <a:pt x="1173981" y="25468"/>
                  </a:cubicBezTo>
                  <a:cubicBezTo>
                    <a:pt x="1190288" y="41776"/>
                    <a:pt x="1199450" y="63893"/>
                    <a:pt x="1199450" y="86955"/>
                  </a:cubicBezTo>
                  <a:lnTo>
                    <a:pt x="1199450" y="977665"/>
                  </a:lnTo>
                  <a:cubicBezTo>
                    <a:pt x="1199450" y="1025689"/>
                    <a:pt x="1160519" y="1064620"/>
                    <a:pt x="1112495" y="1064620"/>
                  </a:cubicBezTo>
                  <a:lnTo>
                    <a:pt x="86955" y="1064620"/>
                  </a:lnTo>
                  <a:cubicBezTo>
                    <a:pt x="63893" y="1064620"/>
                    <a:pt x="41776" y="1055459"/>
                    <a:pt x="25468" y="1039151"/>
                  </a:cubicBezTo>
                  <a:cubicBezTo>
                    <a:pt x="9161" y="1022844"/>
                    <a:pt x="0" y="1000727"/>
                    <a:pt x="0" y="977665"/>
                  </a:cubicBezTo>
                  <a:lnTo>
                    <a:pt x="0" y="86955"/>
                  </a:lnTo>
                  <a:cubicBezTo>
                    <a:pt x="0" y="63893"/>
                    <a:pt x="9161" y="41776"/>
                    <a:pt x="25468" y="25468"/>
                  </a:cubicBezTo>
                  <a:cubicBezTo>
                    <a:pt x="41776" y="9161"/>
                    <a:pt x="63893" y="0"/>
                    <a:pt x="86955" y="0"/>
                  </a:cubicBezTo>
                  <a:close/>
                </a:path>
              </a:pathLst>
            </a:custGeom>
            <a:blipFill>
              <a:blip r:embed="rId14"/>
              <a:stretch>
                <a:fillRect t="-34499" b="-34499"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10247988" y="6685296"/>
            <a:ext cx="2047784" cy="1825776"/>
            <a:chOff x="0" y="0"/>
            <a:chExt cx="1047707" cy="93412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47707" cy="934121"/>
            </a:xfrm>
            <a:custGeom>
              <a:avLst/>
              <a:gdLst/>
              <a:ahLst/>
              <a:cxnLst/>
              <a:rect l="l" t="t" r="r" b="b"/>
              <a:pathLst>
                <a:path w="1047707" h="934121">
                  <a:moveTo>
                    <a:pt x="86955" y="0"/>
                  </a:moveTo>
                  <a:lnTo>
                    <a:pt x="960752" y="0"/>
                  </a:lnTo>
                  <a:cubicBezTo>
                    <a:pt x="983814" y="0"/>
                    <a:pt x="1005931" y="9161"/>
                    <a:pt x="1022239" y="25468"/>
                  </a:cubicBezTo>
                  <a:cubicBezTo>
                    <a:pt x="1038546" y="41776"/>
                    <a:pt x="1047707" y="63893"/>
                    <a:pt x="1047707" y="86955"/>
                  </a:cubicBezTo>
                  <a:lnTo>
                    <a:pt x="1047707" y="847167"/>
                  </a:lnTo>
                  <a:cubicBezTo>
                    <a:pt x="1047707" y="870228"/>
                    <a:pt x="1038546" y="892346"/>
                    <a:pt x="1022239" y="908653"/>
                  </a:cubicBezTo>
                  <a:cubicBezTo>
                    <a:pt x="1005931" y="924960"/>
                    <a:pt x="983814" y="934121"/>
                    <a:pt x="960752" y="934121"/>
                  </a:cubicBezTo>
                  <a:lnTo>
                    <a:pt x="86955" y="934121"/>
                  </a:lnTo>
                  <a:cubicBezTo>
                    <a:pt x="38931" y="934121"/>
                    <a:pt x="0" y="895190"/>
                    <a:pt x="0" y="847167"/>
                  </a:cubicBezTo>
                  <a:lnTo>
                    <a:pt x="0" y="86955"/>
                  </a:lnTo>
                  <a:cubicBezTo>
                    <a:pt x="0" y="63893"/>
                    <a:pt x="9161" y="41776"/>
                    <a:pt x="25468" y="25468"/>
                  </a:cubicBezTo>
                  <a:cubicBezTo>
                    <a:pt x="41776" y="9161"/>
                    <a:pt x="63893" y="0"/>
                    <a:pt x="86955" y="0"/>
                  </a:cubicBezTo>
                  <a:close/>
                </a:path>
              </a:pathLst>
            </a:custGeom>
            <a:blipFill>
              <a:blip r:embed="rId15"/>
              <a:stretch>
                <a:fillRect t="-24773" b="-24773"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>
            <a:off x="9487266" y="5872372"/>
            <a:ext cx="1867283" cy="616507"/>
            <a:chOff x="0" y="0"/>
            <a:chExt cx="491795" cy="16237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91795" cy="162372"/>
            </a:xfrm>
            <a:custGeom>
              <a:avLst/>
              <a:gdLst/>
              <a:ahLst/>
              <a:cxnLst/>
              <a:rect l="l" t="t" r="r" b="b"/>
              <a:pathLst>
                <a:path w="491795" h="162372">
                  <a:moveTo>
                    <a:pt x="81186" y="0"/>
                  </a:moveTo>
                  <a:lnTo>
                    <a:pt x="410609" y="0"/>
                  </a:lnTo>
                  <a:cubicBezTo>
                    <a:pt x="455446" y="0"/>
                    <a:pt x="491795" y="36348"/>
                    <a:pt x="491795" y="81186"/>
                  </a:cubicBezTo>
                  <a:lnTo>
                    <a:pt x="491795" y="81186"/>
                  </a:lnTo>
                  <a:cubicBezTo>
                    <a:pt x="491795" y="102718"/>
                    <a:pt x="483241" y="123368"/>
                    <a:pt x="468016" y="138593"/>
                  </a:cubicBezTo>
                  <a:cubicBezTo>
                    <a:pt x="452791" y="153819"/>
                    <a:pt x="432141" y="162372"/>
                    <a:pt x="410609" y="162372"/>
                  </a:cubicBezTo>
                  <a:lnTo>
                    <a:pt x="81186" y="162372"/>
                  </a:lnTo>
                  <a:cubicBezTo>
                    <a:pt x="36348" y="162372"/>
                    <a:pt x="0" y="126024"/>
                    <a:pt x="0" y="81186"/>
                  </a:cubicBezTo>
                  <a:lnTo>
                    <a:pt x="0" y="81186"/>
                  </a:lnTo>
                  <a:cubicBezTo>
                    <a:pt x="0" y="36348"/>
                    <a:pt x="36348" y="0"/>
                    <a:pt x="81186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19050"/>
              <a:ext cx="491795" cy="143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1"/>
                </a:lnSpc>
              </a:pPr>
              <a:r>
                <a:rPr lang="en-US" sz="2599">
                  <a:solidFill>
                    <a:srgbClr val="000000"/>
                  </a:solidFill>
                  <a:latin typeface="เอฟซี เดซี่"/>
                  <a:ea typeface="เอฟซี เดซี่"/>
                  <a:cs typeface="เอฟซี เดซี่"/>
                  <a:sym typeface="เอฟซี เดซี่"/>
                </a:rPr>
                <a:t>Aweni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436423" y="2826751"/>
            <a:ext cx="6474903" cy="908177"/>
            <a:chOff x="0" y="0"/>
            <a:chExt cx="1705324" cy="23919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705324" cy="239191"/>
            </a:xfrm>
            <a:custGeom>
              <a:avLst/>
              <a:gdLst/>
              <a:ahLst/>
              <a:cxnLst/>
              <a:rect l="l" t="t" r="r" b="b"/>
              <a:pathLst>
                <a:path w="1705324" h="239191">
                  <a:moveTo>
                    <a:pt x="40653" y="0"/>
                  </a:moveTo>
                  <a:lnTo>
                    <a:pt x="1664671" y="0"/>
                  </a:lnTo>
                  <a:cubicBezTo>
                    <a:pt x="1675453" y="0"/>
                    <a:pt x="1685793" y="4283"/>
                    <a:pt x="1693417" y="11907"/>
                  </a:cubicBezTo>
                  <a:cubicBezTo>
                    <a:pt x="1701041" y="19531"/>
                    <a:pt x="1705324" y="29871"/>
                    <a:pt x="1705324" y="40653"/>
                  </a:cubicBezTo>
                  <a:lnTo>
                    <a:pt x="1705324" y="198537"/>
                  </a:lnTo>
                  <a:cubicBezTo>
                    <a:pt x="1705324" y="220990"/>
                    <a:pt x="1687123" y="239191"/>
                    <a:pt x="1664671" y="239191"/>
                  </a:cubicBezTo>
                  <a:lnTo>
                    <a:pt x="40653" y="239191"/>
                  </a:lnTo>
                  <a:cubicBezTo>
                    <a:pt x="18201" y="239191"/>
                    <a:pt x="0" y="220990"/>
                    <a:pt x="0" y="198537"/>
                  </a:cubicBezTo>
                  <a:lnTo>
                    <a:pt x="0" y="40653"/>
                  </a:lnTo>
                  <a:cubicBezTo>
                    <a:pt x="0" y="18201"/>
                    <a:pt x="18201" y="0"/>
                    <a:pt x="40653" y="0"/>
                  </a:cubicBez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38100"/>
              <a:ext cx="1705324" cy="201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79"/>
                </a:lnSpc>
              </a:pPr>
              <a:r>
                <a:rPr lang="en-US" sz="3999">
                  <a:solidFill>
                    <a:srgbClr val="000000"/>
                  </a:solidFill>
                  <a:latin typeface="เอฟซี เดซี่"/>
                  <a:ea typeface="เอฟซี เดซี่"/>
                  <a:cs typeface="เอฟซี เดซี่"/>
                  <a:sym typeface="เอฟซี เดซี่"/>
                </a:rPr>
                <a:t>The Conscious Collective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649983" y="5872372"/>
            <a:ext cx="1867283" cy="616507"/>
            <a:chOff x="0" y="0"/>
            <a:chExt cx="491795" cy="16237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91795" cy="162372"/>
            </a:xfrm>
            <a:custGeom>
              <a:avLst/>
              <a:gdLst/>
              <a:ahLst/>
              <a:cxnLst/>
              <a:rect l="l" t="t" r="r" b="b"/>
              <a:pathLst>
                <a:path w="491795" h="162372">
                  <a:moveTo>
                    <a:pt x="81186" y="0"/>
                  </a:moveTo>
                  <a:lnTo>
                    <a:pt x="410609" y="0"/>
                  </a:lnTo>
                  <a:cubicBezTo>
                    <a:pt x="455446" y="0"/>
                    <a:pt x="491795" y="36348"/>
                    <a:pt x="491795" y="81186"/>
                  </a:cubicBezTo>
                  <a:lnTo>
                    <a:pt x="491795" y="81186"/>
                  </a:lnTo>
                  <a:cubicBezTo>
                    <a:pt x="491795" y="102718"/>
                    <a:pt x="483241" y="123368"/>
                    <a:pt x="468016" y="138593"/>
                  </a:cubicBezTo>
                  <a:cubicBezTo>
                    <a:pt x="452791" y="153819"/>
                    <a:pt x="432141" y="162372"/>
                    <a:pt x="410609" y="162372"/>
                  </a:cubicBezTo>
                  <a:lnTo>
                    <a:pt x="81186" y="162372"/>
                  </a:lnTo>
                  <a:cubicBezTo>
                    <a:pt x="36348" y="162372"/>
                    <a:pt x="0" y="126024"/>
                    <a:pt x="0" y="81186"/>
                  </a:cubicBezTo>
                  <a:lnTo>
                    <a:pt x="0" y="81186"/>
                  </a:lnTo>
                  <a:cubicBezTo>
                    <a:pt x="0" y="36348"/>
                    <a:pt x="36348" y="0"/>
                    <a:pt x="81186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19050"/>
              <a:ext cx="491795" cy="143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1"/>
                </a:lnSpc>
              </a:pPr>
              <a:r>
                <a:rPr lang="en-US" sz="2599">
                  <a:solidFill>
                    <a:srgbClr val="000000"/>
                  </a:solidFill>
                  <a:latin typeface="เอฟซี เดซี่"/>
                  <a:ea typeface="เอฟซี เดซี่"/>
                  <a:cs typeface="เอฟซี เดซี่"/>
                  <a:sym typeface="เอฟซี เดซี่"/>
                </a:rPr>
                <a:t>Mingwei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949942" y="5872372"/>
            <a:ext cx="1867283" cy="616507"/>
            <a:chOff x="0" y="0"/>
            <a:chExt cx="491795" cy="16237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91795" cy="162372"/>
            </a:xfrm>
            <a:custGeom>
              <a:avLst/>
              <a:gdLst/>
              <a:ahLst/>
              <a:cxnLst/>
              <a:rect l="l" t="t" r="r" b="b"/>
              <a:pathLst>
                <a:path w="491795" h="162372">
                  <a:moveTo>
                    <a:pt x="81186" y="0"/>
                  </a:moveTo>
                  <a:lnTo>
                    <a:pt x="410609" y="0"/>
                  </a:lnTo>
                  <a:cubicBezTo>
                    <a:pt x="455446" y="0"/>
                    <a:pt x="491795" y="36348"/>
                    <a:pt x="491795" y="81186"/>
                  </a:cubicBezTo>
                  <a:lnTo>
                    <a:pt x="491795" y="81186"/>
                  </a:lnTo>
                  <a:cubicBezTo>
                    <a:pt x="491795" y="102718"/>
                    <a:pt x="483241" y="123368"/>
                    <a:pt x="468016" y="138593"/>
                  </a:cubicBezTo>
                  <a:cubicBezTo>
                    <a:pt x="452791" y="153819"/>
                    <a:pt x="432141" y="162372"/>
                    <a:pt x="410609" y="162372"/>
                  </a:cubicBezTo>
                  <a:lnTo>
                    <a:pt x="81186" y="162372"/>
                  </a:lnTo>
                  <a:cubicBezTo>
                    <a:pt x="36348" y="162372"/>
                    <a:pt x="0" y="126024"/>
                    <a:pt x="0" y="81186"/>
                  </a:cubicBezTo>
                  <a:lnTo>
                    <a:pt x="0" y="81186"/>
                  </a:lnTo>
                  <a:cubicBezTo>
                    <a:pt x="0" y="36348"/>
                    <a:pt x="36348" y="0"/>
                    <a:pt x="81186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19050"/>
              <a:ext cx="491795" cy="143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1"/>
                </a:lnSpc>
              </a:pPr>
              <a:r>
                <a:rPr lang="en-US" sz="2599">
                  <a:solidFill>
                    <a:srgbClr val="000000"/>
                  </a:solidFill>
                  <a:latin typeface="เอฟซี เดซี่"/>
                  <a:ea typeface="เอฟซี เดซี่"/>
                  <a:cs typeface="เอฟซี เดซี่"/>
                  <a:sym typeface="เอฟซี เดซี่"/>
                </a:rPr>
                <a:t>Wenxuan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338238" y="8711097"/>
            <a:ext cx="1867283" cy="616507"/>
            <a:chOff x="0" y="0"/>
            <a:chExt cx="491795" cy="16237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91795" cy="162372"/>
            </a:xfrm>
            <a:custGeom>
              <a:avLst/>
              <a:gdLst/>
              <a:ahLst/>
              <a:cxnLst/>
              <a:rect l="l" t="t" r="r" b="b"/>
              <a:pathLst>
                <a:path w="491795" h="162372">
                  <a:moveTo>
                    <a:pt x="81186" y="0"/>
                  </a:moveTo>
                  <a:lnTo>
                    <a:pt x="410609" y="0"/>
                  </a:lnTo>
                  <a:cubicBezTo>
                    <a:pt x="455446" y="0"/>
                    <a:pt x="491795" y="36348"/>
                    <a:pt x="491795" y="81186"/>
                  </a:cubicBezTo>
                  <a:lnTo>
                    <a:pt x="491795" y="81186"/>
                  </a:lnTo>
                  <a:cubicBezTo>
                    <a:pt x="491795" y="102718"/>
                    <a:pt x="483241" y="123368"/>
                    <a:pt x="468016" y="138593"/>
                  </a:cubicBezTo>
                  <a:cubicBezTo>
                    <a:pt x="452791" y="153819"/>
                    <a:pt x="432141" y="162372"/>
                    <a:pt x="410609" y="162372"/>
                  </a:cubicBezTo>
                  <a:lnTo>
                    <a:pt x="81186" y="162372"/>
                  </a:lnTo>
                  <a:cubicBezTo>
                    <a:pt x="36348" y="162372"/>
                    <a:pt x="0" y="126024"/>
                    <a:pt x="0" y="81186"/>
                  </a:cubicBezTo>
                  <a:lnTo>
                    <a:pt x="0" y="81186"/>
                  </a:lnTo>
                  <a:cubicBezTo>
                    <a:pt x="0" y="36348"/>
                    <a:pt x="36348" y="0"/>
                    <a:pt x="81186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19050"/>
              <a:ext cx="491795" cy="143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1"/>
                </a:lnSpc>
              </a:pPr>
              <a:r>
                <a:rPr lang="en-US" sz="2599">
                  <a:solidFill>
                    <a:srgbClr val="000000"/>
                  </a:solidFill>
                  <a:latin typeface="เอฟซี เดซี่"/>
                  <a:ea typeface="เอฟซี เดซี่"/>
                  <a:cs typeface="เอฟซี เดซี่"/>
                  <a:sym typeface="เอฟซี เดซี่"/>
                </a:rPr>
                <a:t>Akil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871478" y="6685296"/>
            <a:ext cx="2047784" cy="1825776"/>
            <a:chOff x="0" y="0"/>
            <a:chExt cx="1047707" cy="93412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47707" cy="934121"/>
            </a:xfrm>
            <a:custGeom>
              <a:avLst/>
              <a:gdLst/>
              <a:ahLst/>
              <a:cxnLst/>
              <a:rect l="l" t="t" r="r" b="b"/>
              <a:pathLst>
                <a:path w="1047707" h="934121">
                  <a:moveTo>
                    <a:pt x="86955" y="0"/>
                  </a:moveTo>
                  <a:lnTo>
                    <a:pt x="960752" y="0"/>
                  </a:lnTo>
                  <a:cubicBezTo>
                    <a:pt x="983814" y="0"/>
                    <a:pt x="1005931" y="9161"/>
                    <a:pt x="1022239" y="25468"/>
                  </a:cubicBezTo>
                  <a:cubicBezTo>
                    <a:pt x="1038546" y="41776"/>
                    <a:pt x="1047707" y="63893"/>
                    <a:pt x="1047707" y="86955"/>
                  </a:cubicBezTo>
                  <a:lnTo>
                    <a:pt x="1047707" y="847167"/>
                  </a:lnTo>
                  <a:cubicBezTo>
                    <a:pt x="1047707" y="870228"/>
                    <a:pt x="1038546" y="892346"/>
                    <a:pt x="1022239" y="908653"/>
                  </a:cubicBezTo>
                  <a:cubicBezTo>
                    <a:pt x="1005931" y="924960"/>
                    <a:pt x="983814" y="934121"/>
                    <a:pt x="960752" y="934121"/>
                  </a:cubicBezTo>
                  <a:lnTo>
                    <a:pt x="86955" y="934121"/>
                  </a:lnTo>
                  <a:cubicBezTo>
                    <a:pt x="38931" y="934121"/>
                    <a:pt x="0" y="895190"/>
                    <a:pt x="0" y="847167"/>
                  </a:cubicBezTo>
                  <a:lnTo>
                    <a:pt x="0" y="86955"/>
                  </a:lnTo>
                  <a:cubicBezTo>
                    <a:pt x="0" y="63893"/>
                    <a:pt x="9161" y="41776"/>
                    <a:pt x="25468" y="25468"/>
                  </a:cubicBezTo>
                  <a:cubicBezTo>
                    <a:pt x="41776" y="9161"/>
                    <a:pt x="63893" y="0"/>
                    <a:pt x="86955" y="0"/>
                  </a:cubicBezTo>
                  <a:close/>
                </a:path>
              </a:pathLst>
            </a:custGeom>
            <a:blipFill>
              <a:blip r:embed="rId16"/>
              <a:stretch>
                <a:fillRect t="-34171" b="-34173"/>
              </a:stretch>
            </a:blipFill>
          </p:spPr>
        </p:sp>
      </p:grpSp>
      <p:grpSp>
        <p:nvGrpSpPr>
          <p:cNvPr id="58" name="Group 58"/>
          <p:cNvGrpSpPr/>
          <p:nvPr/>
        </p:nvGrpSpPr>
        <p:grpSpPr>
          <a:xfrm>
            <a:off x="12871478" y="8711097"/>
            <a:ext cx="1867283" cy="616507"/>
            <a:chOff x="0" y="0"/>
            <a:chExt cx="491795" cy="16237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91795" cy="162372"/>
            </a:xfrm>
            <a:custGeom>
              <a:avLst/>
              <a:gdLst/>
              <a:ahLst/>
              <a:cxnLst/>
              <a:rect l="l" t="t" r="r" b="b"/>
              <a:pathLst>
                <a:path w="491795" h="162372">
                  <a:moveTo>
                    <a:pt x="81186" y="0"/>
                  </a:moveTo>
                  <a:lnTo>
                    <a:pt x="410609" y="0"/>
                  </a:lnTo>
                  <a:cubicBezTo>
                    <a:pt x="455446" y="0"/>
                    <a:pt x="491795" y="36348"/>
                    <a:pt x="491795" y="81186"/>
                  </a:cubicBezTo>
                  <a:lnTo>
                    <a:pt x="491795" y="81186"/>
                  </a:lnTo>
                  <a:cubicBezTo>
                    <a:pt x="491795" y="102718"/>
                    <a:pt x="483241" y="123368"/>
                    <a:pt x="468016" y="138593"/>
                  </a:cubicBezTo>
                  <a:cubicBezTo>
                    <a:pt x="452791" y="153819"/>
                    <a:pt x="432141" y="162372"/>
                    <a:pt x="410609" y="162372"/>
                  </a:cubicBezTo>
                  <a:lnTo>
                    <a:pt x="81186" y="162372"/>
                  </a:lnTo>
                  <a:cubicBezTo>
                    <a:pt x="36348" y="162372"/>
                    <a:pt x="0" y="126024"/>
                    <a:pt x="0" y="81186"/>
                  </a:cubicBezTo>
                  <a:lnTo>
                    <a:pt x="0" y="81186"/>
                  </a:lnTo>
                  <a:cubicBezTo>
                    <a:pt x="0" y="36348"/>
                    <a:pt x="36348" y="0"/>
                    <a:pt x="81186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19050"/>
              <a:ext cx="491795" cy="143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1"/>
                </a:lnSpc>
              </a:pPr>
              <a:r>
                <a:rPr lang="en-US" sz="2599">
                  <a:solidFill>
                    <a:srgbClr val="000000"/>
                  </a:solidFill>
                  <a:latin typeface="เอฟซี เดซี่"/>
                  <a:ea typeface="เอฟซี เดซี่"/>
                  <a:cs typeface="เอฟซี เดซี่"/>
                  <a:sym typeface="เอฟซี เดซี่"/>
                </a:rPr>
                <a:t>Yijun</a:t>
              </a: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455875" y="1004631"/>
            <a:ext cx="1729942" cy="52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spc="-54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LITTLE FRIENDS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99999">
            <a:off x="8192833" y="936610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48647">
            <a:off x="6430055" y="-132224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0"/>
                </a:lnTo>
                <a:lnTo>
                  <a:pt x="0" y="104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89783">
            <a:off x="14612554" y="8321722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489783">
            <a:off x="15548437" y="-2159952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36362" y="5529763"/>
            <a:ext cx="15139318" cy="617358"/>
            <a:chOff x="0" y="0"/>
            <a:chExt cx="3987310" cy="1625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87310" cy="162596"/>
            </a:xfrm>
            <a:custGeom>
              <a:avLst/>
              <a:gdLst/>
              <a:ahLst/>
              <a:cxnLst/>
              <a:rect l="l" t="t" r="r" b="b"/>
              <a:pathLst>
                <a:path w="3987310" h="162596">
                  <a:moveTo>
                    <a:pt x="0" y="0"/>
                  </a:moveTo>
                  <a:lnTo>
                    <a:pt x="3987310" y="0"/>
                  </a:lnTo>
                  <a:lnTo>
                    <a:pt x="3987310" y="162596"/>
                  </a:lnTo>
                  <a:lnTo>
                    <a:pt x="0" y="162596"/>
                  </a:lnTo>
                  <a:close/>
                </a:path>
              </a:pathLst>
            </a:custGeom>
            <a:solidFill>
              <a:srgbClr val="DFB0B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3987310" cy="134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02"/>
                </a:lnSpc>
                <a:spcBef>
                  <a:spcPct val="0"/>
                </a:spcBef>
              </a:pPr>
              <a:r>
                <a:rPr lang="en-US" sz="2899" b="1" u="none" strike="noStrike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Management and Operation Structure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6362" y="2094591"/>
            <a:ext cx="15139318" cy="617358"/>
            <a:chOff x="0" y="0"/>
            <a:chExt cx="3987310" cy="1625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87310" cy="162596"/>
            </a:xfrm>
            <a:custGeom>
              <a:avLst/>
              <a:gdLst/>
              <a:ahLst/>
              <a:cxnLst/>
              <a:rect l="l" t="t" r="r" b="b"/>
              <a:pathLst>
                <a:path w="3987310" h="162596">
                  <a:moveTo>
                    <a:pt x="0" y="0"/>
                  </a:moveTo>
                  <a:lnTo>
                    <a:pt x="3987310" y="0"/>
                  </a:lnTo>
                  <a:lnTo>
                    <a:pt x="3987310" y="162596"/>
                  </a:lnTo>
                  <a:lnTo>
                    <a:pt x="0" y="162596"/>
                  </a:lnTo>
                  <a:close/>
                </a:path>
              </a:pathLst>
            </a:custGeom>
            <a:solidFill>
              <a:srgbClr val="DFB0B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3987310" cy="134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2"/>
                </a:lnSpc>
              </a:pPr>
              <a:r>
                <a:rPr lang="en-US" sz="289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Investment of  Resources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6362" y="7661822"/>
            <a:ext cx="15139318" cy="667020"/>
            <a:chOff x="0" y="0"/>
            <a:chExt cx="3987310" cy="1756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87310" cy="175676"/>
            </a:xfrm>
            <a:custGeom>
              <a:avLst/>
              <a:gdLst/>
              <a:ahLst/>
              <a:cxnLst/>
              <a:rect l="l" t="t" r="r" b="b"/>
              <a:pathLst>
                <a:path w="3987310" h="175676">
                  <a:moveTo>
                    <a:pt x="0" y="0"/>
                  </a:moveTo>
                  <a:lnTo>
                    <a:pt x="3987310" y="0"/>
                  </a:lnTo>
                  <a:lnTo>
                    <a:pt x="3987310" y="175676"/>
                  </a:lnTo>
                  <a:lnTo>
                    <a:pt x="0" y="175676"/>
                  </a:lnTo>
                  <a:close/>
                </a:path>
              </a:pathLst>
            </a:custGeom>
            <a:solidFill>
              <a:srgbClr val="DFB0B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3987310" cy="147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02"/>
                </a:lnSpc>
                <a:spcBef>
                  <a:spcPct val="0"/>
                </a:spcBef>
              </a:pPr>
              <a:r>
                <a:rPr lang="en-US" sz="2899" b="1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Ownership Structure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6362" y="8419268"/>
            <a:ext cx="7726744" cy="524194"/>
            <a:chOff x="0" y="0"/>
            <a:chExt cx="1214044" cy="823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4044" cy="82362"/>
            </a:xfrm>
            <a:custGeom>
              <a:avLst/>
              <a:gdLst/>
              <a:ahLst/>
              <a:cxnLst/>
              <a:rect l="l" t="t" r="r" b="b"/>
              <a:pathLst>
                <a:path w="1214044" h="82362">
                  <a:moveTo>
                    <a:pt x="41181" y="0"/>
                  </a:moveTo>
                  <a:lnTo>
                    <a:pt x="1172862" y="0"/>
                  </a:lnTo>
                  <a:cubicBezTo>
                    <a:pt x="1195606" y="0"/>
                    <a:pt x="1214044" y="18437"/>
                    <a:pt x="1214044" y="41181"/>
                  </a:cubicBezTo>
                  <a:lnTo>
                    <a:pt x="1214044" y="41181"/>
                  </a:lnTo>
                  <a:cubicBezTo>
                    <a:pt x="1214044" y="52103"/>
                    <a:pt x="1209705" y="62578"/>
                    <a:pt x="1201982" y="70301"/>
                  </a:cubicBezTo>
                  <a:cubicBezTo>
                    <a:pt x="1194259" y="78024"/>
                    <a:pt x="1183784" y="82362"/>
                    <a:pt x="1172862" y="82362"/>
                  </a:cubicBezTo>
                  <a:lnTo>
                    <a:pt x="41181" y="82362"/>
                  </a:lnTo>
                  <a:cubicBezTo>
                    <a:pt x="18437" y="82362"/>
                    <a:pt x="0" y="63925"/>
                    <a:pt x="0" y="41181"/>
                  </a:cubicBezTo>
                  <a:lnTo>
                    <a:pt x="0" y="41181"/>
                  </a:lnTo>
                  <a:cubicBezTo>
                    <a:pt x="0" y="18437"/>
                    <a:pt x="18437" y="0"/>
                    <a:pt x="41181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214044" cy="53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r>
                <a:rPr lang="en-US" sz="23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60%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39024" y="8385992"/>
            <a:ext cx="7331680" cy="524194"/>
            <a:chOff x="0" y="0"/>
            <a:chExt cx="1151970" cy="823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51970" cy="82362"/>
            </a:xfrm>
            <a:custGeom>
              <a:avLst/>
              <a:gdLst/>
              <a:ahLst/>
              <a:cxnLst/>
              <a:rect l="l" t="t" r="r" b="b"/>
              <a:pathLst>
                <a:path w="1151970" h="82362">
                  <a:moveTo>
                    <a:pt x="41181" y="0"/>
                  </a:moveTo>
                  <a:lnTo>
                    <a:pt x="1110789" y="0"/>
                  </a:lnTo>
                  <a:cubicBezTo>
                    <a:pt x="1121711" y="0"/>
                    <a:pt x="1132186" y="4339"/>
                    <a:pt x="1139909" y="12062"/>
                  </a:cubicBezTo>
                  <a:cubicBezTo>
                    <a:pt x="1147632" y="19785"/>
                    <a:pt x="1151970" y="30259"/>
                    <a:pt x="1151970" y="41181"/>
                  </a:cubicBezTo>
                  <a:lnTo>
                    <a:pt x="1151970" y="41181"/>
                  </a:lnTo>
                  <a:cubicBezTo>
                    <a:pt x="1151970" y="63925"/>
                    <a:pt x="1133533" y="82362"/>
                    <a:pt x="1110789" y="82362"/>
                  </a:cubicBezTo>
                  <a:lnTo>
                    <a:pt x="41181" y="82362"/>
                  </a:lnTo>
                  <a:cubicBezTo>
                    <a:pt x="18437" y="82362"/>
                    <a:pt x="0" y="63925"/>
                    <a:pt x="0" y="41181"/>
                  </a:cubicBezTo>
                  <a:lnTo>
                    <a:pt x="0" y="41181"/>
                  </a:lnTo>
                  <a:cubicBezTo>
                    <a:pt x="0" y="18437"/>
                    <a:pt x="18437" y="0"/>
                    <a:pt x="41181" y="0"/>
                  </a:cubicBez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28575"/>
              <a:ext cx="1151970" cy="53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r>
                <a:rPr lang="en-US" sz="23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40%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5245250" y="7616987"/>
            <a:ext cx="3042750" cy="2670013"/>
          </a:xfrm>
          <a:custGeom>
            <a:avLst/>
            <a:gdLst/>
            <a:ahLst/>
            <a:cxnLst/>
            <a:rect l="l" t="t" r="r" b="b"/>
            <a:pathLst>
              <a:path w="3042750" h="2670013">
                <a:moveTo>
                  <a:pt x="0" y="0"/>
                </a:moveTo>
                <a:lnTo>
                  <a:pt x="3042750" y="0"/>
                </a:lnTo>
                <a:lnTo>
                  <a:pt x="3042750" y="2670013"/>
                </a:lnTo>
                <a:lnTo>
                  <a:pt x="0" y="2670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336362" y="6251630"/>
            <a:ext cx="4930862" cy="521772"/>
            <a:chOff x="0" y="0"/>
            <a:chExt cx="774748" cy="819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74748" cy="81982"/>
            </a:xfrm>
            <a:custGeom>
              <a:avLst/>
              <a:gdLst/>
              <a:ahLst/>
              <a:cxnLst/>
              <a:rect l="l" t="t" r="r" b="b"/>
              <a:pathLst>
                <a:path w="774748" h="81982">
                  <a:moveTo>
                    <a:pt x="40991" y="0"/>
                  </a:moveTo>
                  <a:lnTo>
                    <a:pt x="733757" y="0"/>
                  </a:lnTo>
                  <a:cubicBezTo>
                    <a:pt x="756396" y="0"/>
                    <a:pt x="774748" y="18352"/>
                    <a:pt x="774748" y="40991"/>
                  </a:cubicBezTo>
                  <a:lnTo>
                    <a:pt x="774748" y="40991"/>
                  </a:lnTo>
                  <a:cubicBezTo>
                    <a:pt x="774748" y="51862"/>
                    <a:pt x="770430" y="62289"/>
                    <a:pt x="762742" y="69976"/>
                  </a:cubicBezTo>
                  <a:cubicBezTo>
                    <a:pt x="755055" y="77663"/>
                    <a:pt x="744629" y="81982"/>
                    <a:pt x="733757" y="81982"/>
                  </a:cubicBezTo>
                  <a:lnTo>
                    <a:pt x="40991" y="81982"/>
                  </a:lnTo>
                  <a:cubicBezTo>
                    <a:pt x="18352" y="81982"/>
                    <a:pt x="0" y="63630"/>
                    <a:pt x="0" y="40991"/>
                  </a:cubicBezTo>
                  <a:lnTo>
                    <a:pt x="0" y="40991"/>
                  </a:lnTo>
                  <a:cubicBezTo>
                    <a:pt x="0" y="18352"/>
                    <a:pt x="18352" y="0"/>
                    <a:pt x="40991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774748" cy="62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0"/>
                </a:lnSpc>
              </a:pPr>
              <a:r>
                <a:rPr lang="en-US" sz="22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Product develop Department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450043" y="6251630"/>
            <a:ext cx="4940144" cy="521772"/>
            <a:chOff x="0" y="0"/>
            <a:chExt cx="776207" cy="819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76207" cy="81982"/>
            </a:xfrm>
            <a:custGeom>
              <a:avLst/>
              <a:gdLst/>
              <a:ahLst/>
              <a:cxnLst/>
              <a:rect l="l" t="t" r="r" b="b"/>
              <a:pathLst>
                <a:path w="776207" h="81982">
                  <a:moveTo>
                    <a:pt x="40991" y="0"/>
                  </a:moveTo>
                  <a:lnTo>
                    <a:pt x="735216" y="0"/>
                  </a:lnTo>
                  <a:cubicBezTo>
                    <a:pt x="757854" y="0"/>
                    <a:pt x="776207" y="18352"/>
                    <a:pt x="776207" y="40991"/>
                  </a:cubicBezTo>
                  <a:lnTo>
                    <a:pt x="776207" y="40991"/>
                  </a:lnTo>
                  <a:cubicBezTo>
                    <a:pt x="776207" y="63630"/>
                    <a:pt x="757854" y="81982"/>
                    <a:pt x="735216" y="81982"/>
                  </a:cubicBezTo>
                  <a:lnTo>
                    <a:pt x="40991" y="81982"/>
                  </a:lnTo>
                  <a:cubicBezTo>
                    <a:pt x="18352" y="81982"/>
                    <a:pt x="0" y="63630"/>
                    <a:pt x="0" y="40991"/>
                  </a:cubicBezTo>
                  <a:lnTo>
                    <a:pt x="0" y="40991"/>
                  </a:lnTo>
                  <a:cubicBezTo>
                    <a:pt x="0" y="18352"/>
                    <a:pt x="18352" y="0"/>
                    <a:pt x="40991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776207" cy="62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0"/>
                </a:lnSpc>
              </a:pPr>
              <a:r>
                <a:rPr lang="en-US" sz="22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Brand Building Department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573006" y="6251630"/>
            <a:ext cx="4902674" cy="521772"/>
            <a:chOff x="0" y="0"/>
            <a:chExt cx="770319" cy="819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70319" cy="81982"/>
            </a:xfrm>
            <a:custGeom>
              <a:avLst/>
              <a:gdLst/>
              <a:ahLst/>
              <a:cxnLst/>
              <a:rect l="l" t="t" r="r" b="b"/>
              <a:pathLst>
                <a:path w="770319" h="81982">
                  <a:moveTo>
                    <a:pt x="40991" y="0"/>
                  </a:moveTo>
                  <a:lnTo>
                    <a:pt x="729328" y="0"/>
                  </a:lnTo>
                  <a:cubicBezTo>
                    <a:pt x="740200" y="0"/>
                    <a:pt x="750626" y="4319"/>
                    <a:pt x="758313" y="12006"/>
                  </a:cubicBezTo>
                  <a:cubicBezTo>
                    <a:pt x="766001" y="19693"/>
                    <a:pt x="770319" y="30120"/>
                    <a:pt x="770319" y="40991"/>
                  </a:cubicBezTo>
                  <a:lnTo>
                    <a:pt x="770319" y="40991"/>
                  </a:lnTo>
                  <a:cubicBezTo>
                    <a:pt x="770319" y="63630"/>
                    <a:pt x="751967" y="81982"/>
                    <a:pt x="729328" y="81982"/>
                  </a:cubicBezTo>
                  <a:lnTo>
                    <a:pt x="40991" y="81982"/>
                  </a:lnTo>
                  <a:cubicBezTo>
                    <a:pt x="18352" y="81982"/>
                    <a:pt x="0" y="63630"/>
                    <a:pt x="0" y="40991"/>
                  </a:cubicBezTo>
                  <a:lnTo>
                    <a:pt x="0" y="40991"/>
                  </a:lnTo>
                  <a:cubicBezTo>
                    <a:pt x="0" y="18352"/>
                    <a:pt x="18352" y="0"/>
                    <a:pt x="40991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770319" cy="62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0"/>
                </a:lnSpc>
              </a:pPr>
              <a:r>
                <a:rPr lang="en-US" sz="22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Marketing Department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36362" y="6884729"/>
            <a:ext cx="4932706" cy="521772"/>
            <a:chOff x="0" y="0"/>
            <a:chExt cx="775038" cy="8198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75038" cy="81982"/>
            </a:xfrm>
            <a:custGeom>
              <a:avLst/>
              <a:gdLst/>
              <a:ahLst/>
              <a:cxnLst/>
              <a:rect l="l" t="t" r="r" b="b"/>
              <a:pathLst>
                <a:path w="775038" h="81982">
                  <a:moveTo>
                    <a:pt x="40991" y="0"/>
                  </a:moveTo>
                  <a:lnTo>
                    <a:pt x="734047" y="0"/>
                  </a:lnTo>
                  <a:cubicBezTo>
                    <a:pt x="744918" y="0"/>
                    <a:pt x="755345" y="4319"/>
                    <a:pt x="763032" y="12006"/>
                  </a:cubicBezTo>
                  <a:cubicBezTo>
                    <a:pt x="770719" y="19693"/>
                    <a:pt x="775038" y="30120"/>
                    <a:pt x="775038" y="40991"/>
                  </a:cubicBezTo>
                  <a:lnTo>
                    <a:pt x="775038" y="40991"/>
                  </a:lnTo>
                  <a:cubicBezTo>
                    <a:pt x="775038" y="63630"/>
                    <a:pt x="756686" y="81982"/>
                    <a:pt x="734047" y="81982"/>
                  </a:cubicBezTo>
                  <a:lnTo>
                    <a:pt x="40991" y="81982"/>
                  </a:lnTo>
                  <a:cubicBezTo>
                    <a:pt x="18352" y="81982"/>
                    <a:pt x="0" y="63630"/>
                    <a:pt x="0" y="40991"/>
                  </a:cubicBezTo>
                  <a:lnTo>
                    <a:pt x="0" y="40991"/>
                  </a:lnTo>
                  <a:cubicBezTo>
                    <a:pt x="0" y="18352"/>
                    <a:pt x="18352" y="0"/>
                    <a:pt x="40991" y="0"/>
                  </a:cubicBez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775038" cy="62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0"/>
                </a:lnSpc>
              </a:pPr>
              <a:r>
                <a:rPr lang="en-US" sz="22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Financial Department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450043" y="6884729"/>
            <a:ext cx="4940144" cy="521772"/>
            <a:chOff x="0" y="0"/>
            <a:chExt cx="776207" cy="8198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76207" cy="81982"/>
            </a:xfrm>
            <a:custGeom>
              <a:avLst/>
              <a:gdLst/>
              <a:ahLst/>
              <a:cxnLst/>
              <a:rect l="l" t="t" r="r" b="b"/>
              <a:pathLst>
                <a:path w="776207" h="81982">
                  <a:moveTo>
                    <a:pt x="40991" y="0"/>
                  </a:moveTo>
                  <a:lnTo>
                    <a:pt x="735216" y="0"/>
                  </a:lnTo>
                  <a:cubicBezTo>
                    <a:pt x="757854" y="0"/>
                    <a:pt x="776207" y="18352"/>
                    <a:pt x="776207" y="40991"/>
                  </a:cubicBezTo>
                  <a:lnTo>
                    <a:pt x="776207" y="40991"/>
                  </a:lnTo>
                  <a:cubicBezTo>
                    <a:pt x="776207" y="63630"/>
                    <a:pt x="757854" y="81982"/>
                    <a:pt x="735216" y="81982"/>
                  </a:cubicBezTo>
                  <a:lnTo>
                    <a:pt x="40991" y="81982"/>
                  </a:lnTo>
                  <a:cubicBezTo>
                    <a:pt x="18352" y="81982"/>
                    <a:pt x="0" y="63630"/>
                    <a:pt x="0" y="40991"/>
                  </a:cubicBezTo>
                  <a:lnTo>
                    <a:pt x="0" y="40991"/>
                  </a:lnTo>
                  <a:cubicBezTo>
                    <a:pt x="0" y="18352"/>
                    <a:pt x="18352" y="0"/>
                    <a:pt x="40991" y="0"/>
                  </a:cubicBez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19050"/>
              <a:ext cx="776207" cy="62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0"/>
                </a:lnSpc>
              </a:pPr>
              <a:r>
                <a:rPr lang="en-US" sz="22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Raw materials Department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573006" y="6884729"/>
            <a:ext cx="4902674" cy="521772"/>
            <a:chOff x="0" y="0"/>
            <a:chExt cx="770319" cy="8198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70319" cy="81982"/>
            </a:xfrm>
            <a:custGeom>
              <a:avLst/>
              <a:gdLst/>
              <a:ahLst/>
              <a:cxnLst/>
              <a:rect l="l" t="t" r="r" b="b"/>
              <a:pathLst>
                <a:path w="770319" h="81982">
                  <a:moveTo>
                    <a:pt x="40991" y="0"/>
                  </a:moveTo>
                  <a:lnTo>
                    <a:pt x="729328" y="0"/>
                  </a:lnTo>
                  <a:cubicBezTo>
                    <a:pt x="740200" y="0"/>
                    <a:pt x="750626" y="4319"/>
                    <a:pt x="758313" y="12006"/>
                  </a:cubicBezTo>
                  <a:cubicBezTo>
                    <a:pt x="766001" y="19693"/>
                    <a:pt x="770319" y="30120"/>
                    <a:pt x="770319" y="40991"/>
                  </a:cubicBezTo>
                  <a:lnTo>
                    <a:pt x="770319" y="40991"/>
                  </a:lnTo>
                  <a:cubicBezTo>
                    <a:pt x="770319" y="63630"/>
                    <a:pt x="751967" y="81982"/>
                    <a:pt x="729328" y="81982"/>
                  </a:cubicBezTo>
                  <a:lnTo>
                    <a:pt x="40991" y="81982"/>
                  </a:lnTo>
                  <a:cubicBezTo>
                    <a:pt x="18352" y="81982"/>
                    <a:pt x="0" y="63630"/>
                    <a:pt x="0" y="40991"/>
                  </a:cubicBezTo>
                  <a:lnTo>
                    <a:pt x="0" y="40991"/>
                  </a:lnTo>
                  <a:cubicBezTo>
                    <a:pt x="0" y="18352"/>
                    <a:pt x="18352" y="0"/>
                    <a:pt x="40991" y="0"/>
                  </a:cubicBez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770319" cy="62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0"/>
                </a:lnSpc>
              </a:pPr>
              <a:r>
                <a:rPr lang="en-US" sz="22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Quality Control Department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36362" y="2971620"/>
            <a:ext cx="7395233" cy="538913"/>
            <a:chOff x="0" y="0"/>
            <a:chExt cx="1161956" cy="846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61956" cy="84675"/>
            </a:xfrm>
            <a:custGeom>
              <a:avLst/>
              <a:gdLst/>
              <a:ahLst/>
              <a:cxnLst/>
              <a:rect l="l" t="t" r="r" b="b"/>
              <a:pathLst>
                <a:path w="1161956" h="84675">
                  <a:moveTo>
                    <a:pt x="42338" y="0"/>
                  </a:moveTo>
                  <a:lnTo>
                    <a:pt x="1119618" y="0"/>
                  </a:lnTo>
                  <a:cubicBezTo>
                    <a:pt x="1143001" y="0"/>
                    <a:pt x="1161956" y="18955"/>
                    <a:pt x="1161956" y="42338"/>
                  </a:cubicBezTo>
                  <a:lnTo>
                    <a:pt x="1161956" y="42338"/>
                  </a:lnTo>
                  <a:cubicBezTo>
                    <a:pt x="1161956" y="65720"/>
                    <a:pt x="1143001" y="84675"/>
                    <a:pt x="1119618" y="84675"/>
                  </a:cubicBezTo>
                  <a:lnTo>
                    <a:pt x="42338" y="84675"/>
                  </a:lnTo>
                  <a:cubicBezTo>
                    <a:pt x="18955" y="84675"/>
                    <a:pt x="0" y="65720"/>
                    <a:pt x="0" y="42338"/>
                  </a:cubicBezTo>
                  <a:lnTo>
                    <a:pt x="0" y="42338"/>
                  </a:lnTo>
                  <a:cubicBezTo>
                    <a:pt x="0" y="18955"/>
                    <a:pt x="18955" y="0"/>
                    <a:pt x="42338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28575"/>
              <a:ext cx="1161956" cy="5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r>
                <a:rPr lang="en-US" sz="24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Product Design 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36362" y="3824857"/>
            <a:ext cx="7395233" cy="538913"/>
            <a:chOff x="0" y="0"/>
            <a:chExt cx="1161956" cy="846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61956" cy="84675"/>
            </a:xfrm>
            <a:custGeom>
              <a:avLst/>
              <a:gdLst/>
              <a:ahLst/>
              <a:cxnLst/>
              <a:rect l="l" t="t" r="r" b="b"/>
              <a:pathLst>
                <a:path w="1161956" h="84675">
                  <a:moveTo>
                    <a:pt x="42338" y="0"/>
                  </a:moveTo>
                  <a:lnTo>
                    <a:pt x="1119618" y="0"/>
                  </a:lnTo>
                  <a:cubicBezTo>
                    <a:pt x="1143001" y="0"/>
                    <a:pt x="1161956" y="18955"/>
                    <a:pt x="1161956" y="42338"/>
                  </a:cubicBezTo>
                  <a:lnTo>
                    <a:pt x="1161956" y="42338"/>
                  </a:lnTo>
                  <a:cubicBezTo>
                    <a:pt x="1161956" y="65720"/>
                    <a:pt x="1143001" y="84675"/>
                    <a:pt x="1119618" y="84675"/>
                  </a:cubicBezTo>
                  <a:lnTo>
                    <a:pt x="42338" y="84675"/>
                  </a:lnTo>
                  <a:cubicBezTo>
                    <a:pt x="18955" y="84675"/>
                    <a:pt x="0" y="65720"/>
                    <a:pt x="0" y="42338"/>
                  </a:cubicBezTo>
                  <a:lnTo>
                    <a:pt x="0" y="42338"/>
                  </a:lnTo>
                  <a:cubicBezTo>
                    <a:pt x="0" y="18955"/>
                    <a:pt x="18955" y="0"/>
                    <a:pt x="42338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28575"/>
              <a:ext cx="1161956" cy="5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r>
                <a:rPr lang="en-US" sz="24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Retail knowledge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36362" y="4682545"/>
            <a:ext cx="7395233" cy="538913"/>
            <a:chOff x="0" y="0"/>
            <a:chExt cx="1161956" cy="8467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61956" cy="84675"/>
            </a:xfrm>
            <a:custGeom>
              <a:avLst/>
              <a:gdLst/>
              <a:ahLst/>
              <a:cxnLst/>
              <a:rect l="l" t="t" r="r" b="b"/>
              <a:pathLst>
                <a:path w="1161956" h="84675">
                  <a:moveTo>
                    <a:pt x="42338" y="0"/>
                  </a:moveTo>
                  <a:lnTo>
                    <a:pt x="1119618" y="0"/>
                  </a:lnTo>
                  <a:cubicBezTo>
                    <a:pt x="1143001" y="0"/>
                    <a:pt x="1161956" y="18955"/>
                    <a:pt x="1161956" y="42338"/>
                  </a:cubicBezTo>
                  <a:lnTo>
                    <a:pt x="1161956" y="42338"/>
                  </a:lnTo>
                  <a:cubicBezTo>
                    <a:pt x="1161956" y="65720"/>
                    <a:pt x="1143001" y="84675"/>
                    <a:pt x="1119618" y="84675"/>
                  </a:cubicBezTo>
                  <a:lnTo>
                    <a:pt x="42338" y="84675"/>
                  </a:lnTo>
                  <a:cubicBezTo>
                    <a:pt x="18955" y="84675"/>
                    <a:pt x="0" y="65720"/>
                    <a:pt x="0" y="42338"/>
                  </a:cubicBezTo>
                  <a:lnTo>
                    <a:pt x="0" y="42338"/>
                  </a:lnTo>
                  <a:cubicBezTo>
                    <a:pt x="0" y="18955"/>
                    <a:pt x="18955" y="0"/>
                    <a:pt x="42338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28575"/>
              <a:ext cx="1161956" cy="5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r>
                <a:rPr lang="en-US" sz="24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Partnership network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351463" y="3841998"/>
            <a:ext cx="6773750" cy="538913"/>
            <a:chOff x="0" y="0"/>
            <a:chExt cx="1064307" cy="846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64307" cy="84675"/>
            </a:xfrm>
            <a:custGeom>
              <a:avLst/>
              <a:gdLst/>
              <a:ahLst/>
              <a:cxnLst/>
              <a:rect l="l" t="t" r="r" b="b"/>
              <a:pathLst>
                <a:path w="1064307" h="84675">
                  <a:moveTo>
                    <a:pt x="42338" y="0"/>
                  </a:moveTo>
                  <a:lnTo>
                    <a:pt x="1021969" y="0"/>
                  </a:lnTo>
                  <a:cubicBezTo>
                    <a:pt x="1045352" y="0"/>
                    <a:pt x="1064307" y="18955"/>
                    <a:pt x="1064307" y="42338"/>
                  </a:cubicBezTo>
                  <a:lnTo>
                    <a:pt x="1064307" y="42338"/>
                  </a:lnTo>
                  <a:cubicBezTo>
                    <a:pt x="1064307" y="65720"/>
                    <a:pt x="1045352" y="84675"/>
                    <a:pt x="1021969" y="84675"/>
                  </a:cubicBezTo>
                  <a:lnTo>
                    <a:pt x="42338" y="84675"/>
                  </a:lnTo>
                  <a:cubicBezTo>
                    <a:pt x="18955" y="84675"/>
                    <a:pt x="0" y="65720"/>
                    <a:pt x="0" y="42338"/>
                  </a:cubicBezTo>
                  <a:lnTo>
                    <a:pt x="0" y="42338"/>
                  </a:lnTo>
                  <a:cubicBezTo>
                    <a:pt x="0" y="18955"/>
                    <a:pt x="18955" y="0"/>
                    <a:pt x="42338" y="0"/>
                  </a:cubicBez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28575"/>
              <a:ext cx="1064307" cy="5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r>
                <a:rPr lang="en-US" sz="24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Raw materials 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9351463" y="4682545"/>
            <a:ext cx="6773750" cy="590044"/>
            <a:chOff x="0" y="0"/>
            <a:chExt cx="1064307" cy="9270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064307" cy="92709"/>
            </a:xfrm>
            <a:custGeom>
              <a:avLst/>
              <a:gdLst/>
              <a:ahLst/>
              <a:cxnLst/>
              <a:rect l="l" t="t" r="r" b="b"/>
              <a:pathLst>
                <a:path w="1064307" h="92709">
                  <a:moveTo>
                    <a:pt x="46355" y="0"/>
                  </a:moveTo>
                  <a:lnTo>
                    <a:pt x="1017952" y="0"/>
                  </a:lnTo>
                  <a:cubicBezTo>
                    <a:pt x="1030247" y="0"/>
                    <a:pt x="1042037" y="4884"/>
                    <a:pt x="1050730" y="13577"/>
                  </a:cubicBezTo>
                  <a:cubicBezTo>
                    <a:pt x="1059423" y="22270"/>
                    <a:pt x="1064307" y="34061"/>
                    <a:pt x="1064307" y="46355"/>
                  </a:cubicBezTo>
                  <a:lnTo>
                    <a:pt x="1064307" y="46355"/>
                  </a:lnTo>
                  <a:cubicBezTo>
                    <a:pt x="1064307" y="71955"/>
                    <a:pt x="1043553" y="92709"/>
                    <a:pt x="1017952" y="92709"/>
                  </a:cubicBezTo>
                  <a:lnTo>
                    <a:pt x="46355" y="92709"/>
                  </a:lnTo>
                  <a:cubicBezTo>
                    <a:pt x="20754" y="92709"/>
                    <a:pt x="0" y="71955"/>
                    <a:pt x="0" y="46355"/>
                  </a:cubicBezTo>
                  <a:lnTo>
                    <a:pt x="0" y="46355"/>
                  </a:lnTo>
                  <a:cubicBezTo>
                    <a:pt x="0" y="20754"/>
                    <a:pt x="20754" y="0"/>
                    <a:pt x="46355" y="0"/>
                  </a:cubicBez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28575"/>
              <a:ext cx="1064307" cy="64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r>
                <a:rPr lang="en-US" sz="24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 Fur treatment  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9351463" y="2971620"/>
            <a:ext cx="6773750" cy="538913"/>
            <a:chOff x="0" y="0"/>
            <a:chExt cx="1064307" cy="84675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064307" cy="84675"/>
            </a:xfrm>
            <a:custGeom>
              <a:avLst/>
              <a:gdLst/>
              <a:ahLst/>
              <a:cxnLst/>
              <a:rect l="l" t="t" r="r" b="b"/>
              <a:pathLst>
                <a:path w="1064307" h="84675">
                  <a:moveTo>
                    <a:pt x="42338" y="0"/>
                  </a:moveTo>
                  <a:lnTo>
                    <a:pt x="1021969" y="0"/>
                  </a:lnTo>
                  <a:cubicBezTo>
                    <a:pt x="1045352" y="0"/>
                    <a:pt x="1064307" y="18955"/>
                    <a:pt x="1064307" y="42338"/>
                  </a:cubicBezTo>
                  <a:lnTo>
                    <a:pt x="1064307" y="42338"/>
                  </a:lnTo>
                  <a:cubicBezTo>
                    <a:pt x="1064307" y="65720"/>
                    <a:pt x="1045352" y="84675"/>
                    <a:pt x="1021969" y="84675"/>
                  </a:cubicBezTo>
                  <a:lnTo>
                    <a:pt x="42338" y="84675"/>
                  </a:lnTo>
                  <a:cubicBezTo>
                    <a:pt x="18955" y="84675"/>
                    <a:pt x="0" y="65720"/>
                    <a:pt x="0" y="42338"/>
                  </a:cubicBezTo>
                  <a:lnTo>
                    <a:pt x="0" y="42338"/>
                  </a:lnTo>
                  <a:cubicBezTo>
                    <a:pt x="0" y="18955"/>
                    <a:pt x="18955" y="0"/>
                    <a:pt x="42338" y="0"/>
                  </a:cubicBez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28575"/>
              <a:ext cx="1064307" cy="5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r>
                <a:rPr lang="en-US" sz="2489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Financial knowledge </a:t>
              </a:r>
            </a:p>
          </p:txBody>
        </p:sp>
      </p:grpSp>
      <p:sp>
        <p:nvSpPr>
          <p:cNvPr id="58" name="Freeform 58"/>
          <p:cNvSpPr/>
          <p:nvPr/>
        </p:nvSpPr>
        <p:spPr>
          <a:xfrm>
            <a:off x="16570703" y="377696"/>
            <a:ext cx="1377194" cy="818804"/>
          </a:xfrm>
          <a:custGeom>
            <a:avLst/>
            <a:gdLst/>
            <a:ahLst/>
            <a:cxnLst/>
            <a:rect l="l" t="t" r="r" b="b"/>
            <a:pathLst>
              <a:path w="1377194" h="818804">
                <a:moveTo>
                  <a:pt x="0" y="0"/>
                </a:moveTo>
                <a:lnTo>
                  <a:pt x="1377194" y="0"/>
                </a:lnTo>
                <a:lnTo>
                  <a:pt x="1377194" y="818804"/>
                </a:lnTo>
                <a:lnTo>
                  <a:pt x="0" y="818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773396" y="967900"/>
            <a:ext cx="510608" cy="494360"/>
          </a:xfrm>
          <a:custGeom>
            <a:avLst/>
            <a:gdLst/>
            <a:ahLst/>
            <a:cxnLst/>
            <a:rect l="l" t="t" r="r" b="b"/>
            <a:pathLst>
              <a:path w="510608" h="494360">
                <a:moveTo>
                  <a:pt x="0" y="0"/>
                </a:moveTo>
                <a:lnTo>
                  <a:pt x="510608" y="0"/>
                </a:lnTo>
                <a:lnTo>
                  <a:pt x="510608" y="494360"/>
                </a:lnTo>
                <a:lnTo>
                  <a:pt x="0" y="494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3531306" y="930371"/>
            <a:ext cx="12944374" cy="67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4"/>
              </a:lnSpc>
            </a:pPr>
            <a:r>
              <a:rPr lang="en-US" sz="54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Form of Collaboration: Joint Venture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55875" y="891700"/>
            <a:ext cx="172994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4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LITTLE FRIENDS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1336362" y="9451316"/>
            <a:ext cx="627701" cy="632331"/>
            <a:chOff x="0" y="0"/>
            <a:chExt cx="98626" cy="9935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98626" cy="99353"/>
            </a:xfrm>
            <a:custGeom>
              <a:avLst/>
              <a:gdLst/>
              <a:ahLst/>
              <a:cxnLst/>
              <a:rect l="l" t="t" r="r" b="b"/>
              <a:pathLst>
                <a:path w="98626" h="99353">
                  <a:moveTo>
                    <a:pt x="49313" y="0"/>
                  </a:moveTo>
                  <a:lnTo>
                    <a:pt x="49313" y="0"/>
                  </a:lnTo>
                  <a:cubicBezTo>
                    <a:pt x="62391" y="0"/>
                    <a:pt x="74934" y="5195"/>
                    <a:pt x="84182" y="14443"/>
                  </a:cubicBezTo>
                  <a:cubicBezTo>
                    <a:pt x="93430" y="23691"/>
                    <a:pt x="98626" y="36234"/>
                    <a:pt x="98626" y="49313"/>
                  </a:cubicBezTo>
                  <a:lnTo>
                    <a:pt x="98626" y="50040"/>
                  </a:lnTo>
                  <a:cubicBezTo>
                    <a:pt x="98626" y="63119"/>
                    <a:pt x="93430" y="75662"/>
                    <a:pt x="84182" y="84910"/>
                  </a:cubicBezTo>
                  <a:cubicBezTo>
                    <a:pt x="74934" y="94158"/>
                    <a:pt x="62391" y="99353"/>
                    <a:pt x="49313" y="99353"/>
                  </a:cubicBezTo>
                  <a:lnTo>
                    <a:pt x="49313" y="99353"/>
                  </a:lnTo>
                  <a:cubicBezTo>
                    <a:pt x="36234" y="99353"/>
                    <a:pt x="23691" y="94158"/>
                    <a:pt x="14443" y="84910"/>
                  </a:cubicBezTo>
                  <a:cubicBezTo>
                    <a:pt x="5195" y="75662"/>
                    <a:pt x="0" y="63119"/>
                    <a:pt x="0" y="50040"/>
                  </a:cubicBezTo>
                  <a:lnTo>
                    <a:pt x="0" y="49313"/>
                  </a:lnTo>
                  <a:cubicBezTo>
                    <a:pt x="0" y="36234"/>
                    <a:pt x="5195" y="23691"/>
                    <a:pt x="14443" y="14443"/>
                  </a:cubicBezTo>
                  <a:cubicBezTo>
                    <a:pt x="23691" y="5195"/>
                    <a:pt x="36234" y="0"/>
                    <a:pt x="49313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28575"/>
              <a:ext cx="98626" cy="7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2185858" y="9610939"/>
            <a:ext cx="6300804" cy="3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sz="248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The Conscious Collective (Retail; non-food)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9351463" y="9451316"/>
            <a:ext cx="652029" cy="618518"/>
            <a:chOff x="0" y="0"/>
            <a:chExt cx="102448" cy="97183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02448" cy="97183"/>
            </a:xfrm>
            <a:custGeom>
              <a:avLst/>
              <a:gdLst/>
              <a:ahLst/>
              <a:cxnLst/>
              <a:rect l="l" t="t" r="r" b="b"/>
              <a:pathLst>
                <a:path w="102448" h="97183">
                  <a:moveTo>
                    <a:pt x="48591" y="0"/>
                  </a:moveTo>
                  <a:lnTo>
                    <a:pt x="53857" y="0"/>
                  </a:lnTo>
                  <a:cubicBezTo>
                    <a:pt x="66744" y="0"/>
                    <a:pt x="79104" y="5119"/>
                    <a:pt x="88216" y="14232"/>
                  </a:cubicBezTo>
                  <a:cubicBezTo>
                    <a:pt x="97329" y="23345"/>
                    <a:pt x="102448" y="35704"/>
                    <a:pt x="102448" y="48591"/>
                  </a:cubicBezTo>
                  <a:lnTo>
                    <a:pt x="102448" y="48591"/>
                  </a:lnTo>
                  <a:cubicBezTo>
                    <a:pt x="102448" y="61479"/>
                    <a:pt x="97329" y="73838"/>
                    <a:pt x="88216" y="82951"/>
                  </a:cubicBezTo>
                  <a:cubicBezTo>
                    <a:pt x="79104" y="92063"/>
                    <a:pt x="66744" y="97183"/>
                    <a:pt x="53857" y="97183"/>
                  </a:cubicBezTo>
                  <a:lnTo>
                    <a:pt x="48591" y="97183"/>
                  </a:lnTo>
                  <a:cubicBezTo>
                    <a:pt x="35704" y="97183"/>
                    <a:pt x="23345" y="92063"/>
                    <a:pt x="14232" y="82951"/>
                  </a:cubicBezTo>
                  <a:cubicBezTo>
                    <a:pt x="5119" y="73838"/>
                    <a:pt x="0" y="61479"/>
                    <a:pt x="0" y="48591"/>
                  </a:cubicBezTo>
                  <a:lnTo>
                    <a:pt x="0" y="48591"/>
                  </a:lnTo>
                  <a:cubicBezTo>
                    <a:pt x="0" y="35704"/>
                    <a:pt x="5119" y="23345"/>
                    <a:pt x="14232" y="14232"/>
                  </a:cubicBezTo>
                  <a:cubicBezTo>
                    <a:pt x="23345" y="5119"/>
                    <a:pt x="35704" y="0"/>
                    <a:pt x="48591" y="0"/>
                  </a:cubicBez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28575"/>
              <a:ext cx="102448" cy="68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10222568" y="9601907"/>
            <a:ext cx="3966325" cy="3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  <a:spcBef>
                <a:spcPct val="0"/>
              </a:spcBef>
            </a:pPr>
            <a:r>
              <a:rPr lang="en-US" sz="248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FURFLEX (Financial Service)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07662" cy="335600"/>
          </a:xfrm>
          <a:custGeom>
            <a:avLst/>
            <a:gdLst/>
            <a:ahLst/>
            <a:cxnLst/>
            <a:rect l="l" t="t" r="r" b="b"/>
            <a:pathLst>
              <a:path w="307662" h="335600">
                <a:moveTo>
                  <a:pt x="0" y="0"/>
                </a:moveTo>
                <a:lnTo>
                  <a:pt x="307662" y="0"/>
                </a:lnTo>
                <a:lnTo>
                  <a:pt x="307662" y="335600"/>
                </a:lnTo>
                <a:lnTo>
                  <a:pt x="0" y="33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699999">
            <a:off x="14983382" y="-10287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303275">
            <a:off x="16423245" y="7290086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4787" y="8424846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527784">
            <a:off x="3185817" y="9763125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82531" y="2397101"/>
            <a:ext cx="4917613" cy="1181099"/>
            <a:chOff x="0" y="0"/>
            <a:chExt cx="1295174" cy="3110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5174" cy="311071"/>
            </a:xfrm>
            <a:custGeom>
              <a:avLst/>
              <a:gdLst/>
              <a:ahLst/>
              <a:cxnLst/>
              <a:rect l="l" t="t" r="r" b="b"/>
              <a:pathLst>
                <a:path w="1295174" h="311071">
                  <a:moveTo>
                    <a:pt x="80291" y="0"/>
                  </a:moveTo>
                  <a:lnTo>
                    <a:pt x="1214883" y="0"/>
                  </a:lnTo>
                  <a:cubicBezTo>
                    <a:pt x="1259227" y="0"/>
                    <a:pt x="1295174" y="35947"/>
                    <a:pt x="1295174" y="80291"/>
                  </a:cubicBezTo>
                  <a:lnTo>
                    <a:pt x="1295174" y="230781"/>
                  </a:lnTo>
                  <a:cubicBezTo>
                    <a:pt x="1295174" y="275124"/>
                    <a:pt x="1259227" y="311071"/>
                    <a:pt x="1214883" y="311071"/>
                  </a:cubicBezTo>
                  <a:lnTo>
                    <a:pt x="80291" y="311071"/>
                  </a:lnTo>
                  <a:cubicBezTo>
                    <a:pt x="35947" y="311071"/>
                    <a:pt x="0" y="275124"/>
                    <a:pt x="0" y="230781"/>
                  </a:cubicBezTo>
                  <a:lnTo>
                    <a:pt x="0" y="80291"/>
                  </a:lnTo>
                  <a:cubicBezTo>
                    <a:pt x="0" y="35947"/>
                    <a:pt x="35947" y="0"/>
                    <a:pt x="80291" y="0"/>
                  </a:cubicBez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295174" cy="292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6"/>
                </a:lnSpc>
              </a:pPr>
              <a:r>
                <a:rPr lang="en-US" sz="20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Innovatively combine the capabilities of both sides to develop new product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44584" y="2397101"/>
            <a:ext cx="4120155" cy="1181099"/>
            <a:chOff x="0" y="0"/>
            <a:chExt cx="1085144" cy="3110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5144" cy="311071"/>
            </a:xfrm>
            <a:custGeom>
              <a:avLst/>
              <a:gdLst/>
              <a:ahLst/>
              <a:cxnLst/>
              <a:rect l="l" t="t" r="r" b="b"/>
              <a:pathLst>
                <a:path w="1085144" h="311071">
                  <a:moveTo>
                    <a:pt x="95831" y="0"/>
                  </a:moveTo>
                  <a:lnTo>
                    <a:pt x="989313" y="0"/>
                  </a:lnTo>
                  <a:cubicBezTo>
                    <a:pt x="1042239" y="0"/>
                    <a:pt x="1085144" y="42905"/>
                    <a:pt x="1085144" y="95831"/>
                  </a:cubicBezTo>
                  <a:lnTo>
                    <a:pt x="1085144" y="215240"/>
                  </a:lnTo>
                  <a:cubicBezTo>
                    <a:pt x="1085144" y="268166"/>
                    <a:pt x="1042239" y="311071"/>
                    <a:pt x="989313" y="311071"/>
                  </a:cubicBezTo>
                  <a:lnTo>
                    <a:pt x="95831" y="311071"/>
                  </a:lnTo>
                  <a:cubicBezTo>
                    <a:pt x="42905" y="311071"/>
                    <a:pt x="0" y="268166"/>
                    <a:pt x="0" y="215240"/>
                  </a:cubicBezTo>
                  <a:lnTo>
                    <a:pt x="0" y="95831"/>
                  </a:lnTo>
                  <a:cubicBezTo>
                    <a:pt x="0" y="42905"/>
                    <a:pt x="42905" y="0"/>
                    <a:pt x="95831" y="0"/>
                  </a:cubicBezTo>
                  <a:close/>
                </a:path>
              </a:pathLst>
            </a:custGeom>
            <a:solidFill>
              <a:srgbClr val="F7A4A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85144" cy="292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6"/>
                </a:lnSpc>
              </a:pPr>
              <a:r>
                <a:rPr lang="en-US" sz="20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Enter new business sector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17988" y="4238106"/>
            <a:ext cx="2647936" cy="1003754"/>
            <a:chOff x="0" y="0"/>
            <a:chExt cx="965139" cy="36585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5139" cy="365856"/>
            </a:xfrm>
            <a:custGeom>
              <a:avLst/>
              <a:gdLst/>
              <a:ahLst/>
              <a:cxnLst/>
              <a:rect l="l" t="t" r="r" b="b"/>
              <a:pathLst>
                <a:path w="965139" h="365856">
                  <a:moveTo>
                    <a:pt x="482570" y="0"/>
                  </a:moveTo>
                  <a:cubicBezTo>
                    <a:pt x="216054" y="0"/>
                    <a:pt x="0" y="81900"/>
                    <a:pt x="0" y="182928"/>
                  </a:cubicBezTo>
                  <a:cubicBezTo>
                    <a:pt x="0" y="283956"/>
                    <a:pt x="216054" y="365856"/>
                    <a:pt x="482570" y="365856"/>
                  </a:cubicBezTo>
                  <a:cubicBezTo>
                    <a:pt x="749085" y="365856"/>
                    <a:pt x="965139" y="283956"/>
                    <a:pt x="965139" y="182928"/>
                  </a:cubicBezTo>
                  <a:cubicBezTo>
                    <a:pt x="965139" y="81900"/>
                    <a:pt x="749085" y="0"/>
                    <a:pt x="482570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90482" y="62874"/>
              <a:ext cx="784175" cy="268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7"/>
                </a:lnSpc>
              </a:pPr>
              <a:r>
                <a:rPr lang="en-US" sz="2399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Little Friends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10754" y="2397101"/>
            <a:ext cx="4593260" cy="1181099"/>
            <a:chOff x="0" y="0"/>
            <a:chExt cx="1209747" cy="3110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9747" cy="311071"/>
            </a:xfrm>
            <a:custGeom>
              <a:avLst/>
              <a:gdLst/>
              <a:ahLst/>
              <a:cxnLst/>
              <a:rect l="l" t="t" r="r" b="b"/>
              <a:pathLst>
                <a:path w="1209747" h="311071">
                  <a:moveTo>
                    <a:pt x="85960" y="0"/>
                  </a:moveTo>
                  <a:lnTo>
                    <a:pt x="1123787" y="0"/>
                  </a:lnTo>
                  <a:cubicBezTo>
                    <a:pt x="1146585" y="0"/>
                    <a:pt x="1168450" y="9057"/>
                    <a:pt x="1184570" y="25177"/>
                  </a:cubicBezTo>
                  <a:cubicBezTo>
                    <a:pt x="1200691" y="41298"/>
                    <a:pt x="1209747" y="63162"/>
                    <a:pt x="1209747" y="85960"/>
                  </a:cubicBezTo>
                  <a:lnTo>
                    <a:pt x="1209747" y="225111"/>
                  </a:lnTo>
                  <a:cubicBezTo>
                    <a:pt x="1209747" y="247909"/>
                    <a:pt x="1200691" y="269773"/>
                    <a:pt x="1184570" y="285894"/>
                  </a:cubicBezTo>
                  <a:cubicBezTo>
                    <a:pt x="1168450" y="302015"/>
                    <a:pt x="1146585" y="311071"/>
                    <a:pt x="1123787" y="311071"/>
                  </a:cubicBezTo>
                  <a:lnTo>
                    <a:pt x="85960" y="311071"/>
                  </a:lnTo>
                  <a:cubicBezTo>
                    <a:pt x="63162" y="311071"/>
                    <a:pt x="41298" y="302015"/>
                    <a:pt x="25177" y="285894"/>
                  </a:cubicBezTo>
                  <a:cubicBezTo>
                    <a:pt x="9057" y="269773"/>
                    <a:pt x="0" y="247909"/>
                    <a:pt x="0" y="225111"/>
                  </a:cubicBezTo>
                  <a:lnTo>
                    <a:pt x="0" y="85960"/>
                  </a:lnTo>
                  <a:cubicBezTo>
                    <a:pt x="0" y="63162"/>
                    <a:pt x="9057" y="41298"/>
                    <a:pt x="25177" y="25177"/>
                  </a:cubicBezTo>
                  <a:cubicBezTo>
                    <a:pt x="41298" y="9057"/>
                    <a:pt x="63162" y="0"/>
                    <a:pt x="85960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1209747" cy="292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6"/>
                </a:lnSpc>
              </a:pPr>
              <a:r>
                <a:rPr lang="en-US" sz="20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Establish a Common and Unique brand identity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76529" y="3709795"/>
            <a:ext cx="530855" cy="498387"/>
            <a:chOff x="0" y="0"/>
            <a:chExt cx="812800" cy="7630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63087"/>
            </a:xfrm>
            <a:custGeom>
              <a:avLst/>
              <a:gdLst/>
              <a:ahLst/>
              <a:cxnLst/>
              <a:rect l="l" t="t" r="r" b="b"/>
              <a:pathLst>
                <a:path w="812800" h="763087">
                  <a:moveTo>
                    <a:pt x="406400" y="763087"/>
                  </a:moveTo>
                  <a:lnTo>
                    <a:pt x="0" y="356687"/>
                  </a:lnTo>
                  <a:lnTo>
                    <a:pt x="203200" y="356687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356687"/>
                  </a:lnTo>
                  <a:lnTo>
                    <a:pt x="812800" y="356687"/>
                  </a:lnTo>
                  <a:lnTo>
                    <a:pt x="406400" y="763087"/>
                  </a:ln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203200" y="19050"/>
              <a:ext cx="406400" cy="642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831822" y="5450726"/>
            <a:ext cx="3420269" cy="635227"/>
            <a:chOff x="0" y="0"/>
            <a:chExt cx="900812" cy="1673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00812" cy="167303"/>
            </a:xfrm>
            <a:custGeom>
              <a:avLst/>
              <a:gdLst/>
              <a:ahLst/>
              <a:cxnLst/>
              <a:rect l="l" t="t" r="r" b="b"/>
              <a:pathLst>
                <a:path w="900812" h="167303">
                  <a:moveTo>
                    <a:pt x="83651" y="0"/>
                  </a:moveTo>
                  <a:lnTo>
                    <a:pt x="817160" y="0"/>
                  </a:lnTo>
                  <a:cubicBezTo>
                    <a:pt x="839346" y="0"/>
                    <a:pt x="860623" y="8813"/>
                    <a:pt x="876311" y="24501"/>
                  </a:cubicBezTo>
                  <a:cubicBezTo>
                    <a:pt x="891998" y="40189"/>
                    <a:pt x="900812" y="61466"/>
                    <a:pt x="900812" y="83651"/>
                  </a:cubicBezTo>
                  <a:lnTo>
                    <a:pt x="900812" y="83651"/>
                  </a:lnTo>
                  <a:cubicBezTo>
                    <a:pt x="900812" y="129851"/>
                    <a:pt x="863360" y="167303"/>
                    <a:pt x="817160" y="167303"/>
                  </a:cubicBezTo>
                  <a:lnTo>
                    <a:pt x="83651" y="167303"/>
                  </a:lnTo>
                  <a:cubicBezTo>
                    <a:pt x="61466" y="167303"/>
                    <a:pt x="40189" y="158489"/>
                    <a:pt x="24501" y="142802"/>
                  </a:cubicBezTo>
                  <a:cubicBezTo>
                    <a:pt x="8813" y="127114"/>
                    <a:pt x="0" y="105837"/>
                    <a:pt x="0" y="83651"/>
                  </a:cubicBezTo>
                  <a:lnTo>
                    <a:pt x="0" y="83651"/>
                  </a:lnTo>
                  <a:cubicBezTo>
                    <a:pt x="0" y="61466"/>
                    <a:pt x="8813" y="40189"/>
                    <a:pt x="24501" y="24501"/>
                  </a:cubicBezTo>
                  <a:cubicBezTo>
                    <a:pt x="40189" y="8813"/>
                    <a:pt x="61466" y="0"/>
                    <a:pt x="83651" y="0"/>
                  </a:cubicBezTo>
                  <a:close/>
                </a:path>
              </a:pathLst>
            </a:custGeom>
            <a:solidFill>
              <a:srgbClr val="E4ADC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900812" cy="157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5"/>
                </a:lnSpc>
              </a:pPr>
              <a:r>
                <a:rPr lang="en-US" sz="1790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Product design &amp; Retailing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53663" y="3797983"/>
            <a:ext cx="4080907" cy="635227"/>
            <a:chOff x="0" y="0"/>
            <a:chExt cx="1074807" cy="1673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4807" cy="167303"/>
            </a:xfrm>
            <a:custGeom>
              <a:avLst/>
              <a:gdLst/>
              <a:ahLst/>
              <a:cxnLst/>
              <a:rect l="l" t="t" r="r" b="b"/>
              <a:pathLst>
                <a:path w="1074807" h="167303">
                  <a:moveTo>
                    <a:pt x="83651" y="0"/>
                  </a:moveTo>
                  <a:lnTo>
                    <a:pt x="991155" y="0"/>
                  </a:lnTo>
                  <a:cubicBezTo>
                    <a:pt x="1013341" y="0"/>
                    <a:pt x="1034618" y="8813"/>
                    <a:pt x="1050306" y="24501"/>
                  </a:cubicBezTo>
                  <a:cubicBezTo>
                    <a:pt x="1065993" y="40189"/>
                    <a:pt x="1074807" y="61466"/>
                    <a:pt x="1074807" y="83651"/>
                  </a:cubicBezTo>
                  <a:lnTo>
                    <a:pt x="1074807" y="83651"/>
                  </a:lnTo>
                  <a:cubicBezTo>
                    <a:pt x="1074807" y="129851"/>
                    <a:pt x="1037355" y="167303"/>
                    <a:pt x="991155" y="167303"/>
                  </a:cubicBezTo>
                  <a:lnTo>
                    <a:pt x="83651" y="167303"/>
                  </a:lnTo>
                  <a:cubicBezTo>
                    <a:pt x="61466" y="167303"/>
                    <a:pt x="40189" y="158489"/>
                    <a:pt x="24501" y="142802"/>
                  </a:cubicBezTo>
                  <a:cubicBezTo>
                    <a:pt x="8813" y="127114"/>
                    <a:pt x="0" y="105837"/>
                    <a:pt x="0" y="83651"/>
                  </a:cubicBezTo>
                  <a:lnTo>
                    <a:pt x="0" y="83651"/>
                  </a:lnTo>
                  <a:cubicBezTo>
                    <a:pt x="0" y="61466"/>
                    <a:pt x="8813" y="40189"/>
                    <a:pt x="24501" y="24501"/>
                  </a:cubicBezTo>
                  <a:cubicBezTo>
                    <a:pt x="40189" y="8813"/>
                    <a:pt x="61466" y="0"/>
                    <a:pt x="83651" y="0"/>
                  </a:cubicBezTo>
                  <a:close/>
                </a:path>
              </a:pathLst>
            </a:custGeom>
            <a:solidFill>
              <a:srgbClr val="EEBAC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1074807" cy="157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5"/>
                </a:lnSpc>
              </a:pPr>
              <a:r>
                <a:rPr lang="en-US" sz="1790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Retailing : sustainable clothes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853663" y="4606633"/>
            <a:ext cx="4080907" cy="645428"/>
            <a:chOff x="0" y="0"/>
            <a:chExt cx="1074807" cy="16998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4807" cy="169989"/>
            </a:xfrm>
            <a:custGeom>
              <a:avLst/>
              <a:gdLst/>
              <a:ahLst/>
              <a:cxnLst/>
              <a:rect l="l" t="t" r="r" b="b"/>
              <a:pathLst>
                <a:path w="1074807" h="169989">
                  <a:moveTo>
                    <a:pt x="84995" y="0"/>
                  </a:moveTo>
                  <a:lnTo>
                    <a:pt x="989812" y="0"/>
                  </a:lnTo>
                  <a:cubicBezTo>
                    <a:pt x="1012354" y="0"/>
                    <a:pt x="1033973" y="8955"/>
                    <a:pt x="1049912" y="24894"/>
                  </a:cubicBezTo>
                  <a:cubicBezTo>
                    <a:pt x="1065852" y="40834"/>
                    <a:pt x="1074807" y="62453"/>
                    <a:pt x="1074807" y="84995"/>
                  </a:cubicBezTo>
                  <a:lnTo>
                    <a:pt x="1074807" y="84995"/>
                  </a:lnTo>
                  <a:cubicBezTo>
                    <a:pt x="1074807" y="107537"/>
                    <a:pt x="1065852" y="129155"/>
                    <a:pt x="1049912" y="145095"/>
                  </a:cubicBezTo>
                  <a:cubicBezTo>
                    <a:pt x="1033973" y="161035"/>
                    <a:pt x="1012354" y="169989"/>
                    <a:pt x="989812" y="169989"/>
                  </a:cubicBezTo>
                  <a:lnTo>
                    <a:pt x="84995" y="169989"/>
                  </a:lnTo>
                  <a:cubicBezTo>
                    <a:pt x="62453" y="169989"/>
                    <a:pt x="40834" y="161035"/>
                    <a:pt x="24894" y="145095"/>
                  </a:cubicBezTo>
                  <a:cubicBezTo>
                    <a:pt x="8955" y="129155"/>
                    <a:pt x="0" y="107537"/>
                    <a:pt x="0" y="84995"/>
                  </a:cubicBezTo>
                  <a:lnTo>
                    <a:pt x="0" y="84995"/>
                  </a:lnTo>
                  <a:cubicBezTo>
                    <a:pt x="0" y="62453"/>
                    <a:pt x="8955" y="40834"/>
                    <a:pt x="24894" y="24894"/>
                  </a:cubicBezTo>
                  <a:cubicBezTo>
                    <a:pt x="40834" y="8955"/>
                    <a:pt x="62453" y="0"/>
                    <a:pt x="84995" y="0"/>
                  </a:cubicBezTo>
                  <a:close/>
                </a:path>
              </a:pathLst>
            </a:custGeom>
            <a:solidFill>
              <a:srgbClr val="A5A5A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9525"/>
              <a:ext cx="1074807" cy="160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5"/>
                </a:lnSpc>
              </a:pPr>
              <a:r>
                <a:rPr lang="en-US" sz="1790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Finance Service: pet insurance, pet Healthcare 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 rot="2186239">
            <a:off x="10381075" y="4136710"/>
            <a:ext cx="1108293" cy="1591487"/>
            <a:chOff x="0" y="0"/>
            <a:chExt cx="566024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66024" cy="812800"/>
            </a:xfrm>
            <a:custGeom>
              <a:avLst/>
              <a:gdLst/>
              <a:ahLst/>
              <a:cxnLst/>
              <a:rect l="l" t="t" r="r" b="b"/>
              <a:pathLst>
                <a:path w="566024" h="812800">
                  <a:moveTo>
                    <a:pt x="28301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62824" y="0"/>
                  </a:lnTo>
                  <a:lnTo>
                    <a:pt x="362824" y="406400"/>
                  </a:lnTo>
                  <a:lnTo>
                    <a:pt x="566024" y="406400"/>
                  </a:lnTo>
                  <a:lnTo>
                    <a:pt x="283012" y="812800"/>
                  </a:lnTo>
                  <a:close/>
                </a:path>
              </a:pathLst>
            </a:custGeom>
            <a:solidFill>
              <a:srgbClr val="F7A4A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203200" y="28575"/>
              <a:ext cx="159624" cy="682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455875" y="1120300"/>
            <a:ext cx="160674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54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LITTLE FRIENDS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560957" y="1098172"/>
            <a:ext cx="11943736" cy="675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4"/>
              </a:lnSpc>
            </a:pPr>
            <a:r>
              <a:rPr lang="en-US" sz="54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Objectives Achievement Analysis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281553" y="5765736"/>
            <a:ext cx="4822461" cy="397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1"/>
              </a:lnSpc>
            </a:pPr>
            <a:endParaRPr/>
          </a:p>
          <a:p>
            <a:pPr marL="410209" lvl="1" indent="-205105" algn="l">
              <a:lnSpc>
                <a:spcPts val="3191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Pet Product Design:</a:t>
            </a:r>
          </a:p>
          <a:p>
            <a:pPr algn="l">
              <a:lnSpc>
                <a:spcPts val="3191"/>
              </a:lnSpc>
            </a:pPr>
            <a:r>
              <a:rPr lang="en-US" sz="18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beds,pats, tools, blankets.... </a:t>
            </a:r>
          </a:p>
          <a:p>
            <a:pPr marL="410209" lvl="1" indent="-205105" algn="l">
              <a:lnSpc>
                <a:spcPts val="3191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Raw Material: </a:t>
            </a:r>
          </a:p>
          <a:p>
            <a:pPr algn="l">
              <a:lnSpc>
                <a:spcPts val="3191"/>
              </a:lnSpc>
            </a:pPr>
            <a:r>
              <a:rPr lang="en-US" sz="18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① dogs, cats, rabbits, </a:t>
            </a:r>
          </a:p>
          <a:p>
            <a:pPr algn="l">
              <a:lnSpc>
                <a:spcPts val="3191"/>
              </a:lnSpc>
            </a:pPr>
            <a:r>
              <a:rPr lang="en-US" sz="18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old feather Bedding...</a:t>
            </a:r>
          </a:p>
          <a:p>
            <a:pPr algn="l">
              <a:lnSpc>
                <a:spcPts val="3191"/>
              </a:lnSpc>
            </a:pPr>
            <a:r>
              <a:rPr lang="en-US" sz="18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② sustainable materials</a:t>
            </a:r>
          </a:p>
          <a:p>
            <a:pPr marL="410209" lvl="1" indent="-205105" algn="l">
              <a:lnSpc>
                <a:spcPts val="3191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Sourcing manufacturers → Products → Pet owners &amp; Stores (Pet)</a:t>
            </a:r>
          </a:p>
          <a:p>
            <a:pPr marL="410209" lvl="1" indent="-205105" algn="l">
              <a:lnSpc>
                <a:spcPts val="3191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Channels: exist websites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13539" y="5048250"/>
            <a:ext cx="6904813" cy="4938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endParaRPr/>
          </a:p>
          <a:p>
            <a:pPr marL="388620" lvl="1" indent="-194310" algn="l">
              <a:lnSpc>
                <a:spcPts val="302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Market Potential:</a:t>
            </a:r>
          </a:p>
          <a:p>
            <a:pPr algn="l">
              <a:lnSpc>
                <a:spcPts val="3024"/>
              </a:lnSpc>
            </a:pP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75% of British consumers are willing to pay a premium for </a:t>
            </a:r>
          </a:p>
          <a:p>
            <a:pPr algn="l">
              <a:lnSpc>
                <a:spcPts val="3024"/>
              </a:lnSpc>
            </a:pP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eco-friendly products (YouGov, 2023). </a:t>
            </a:r>
          </a:p>
          <a:p>
            <a:pPr algn="l">
              <a:lnSpc>
                <a:spcPts val="3024"/>
              </a:lnSpc>
            </a:pP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Pet owners spend an average of £1,500 per pet each year, with       </a:t>
            </a:r>
          </a:p>
          <a:p>
            <a:pPr algn="l">
              <a:lnSpc>
                <a:spcPts val="3024"/>
              </a:lnSpc>
            </a:pP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£200 of that on eco-friendly products (PFMA, 2023). </a:t>
            </a:r>
          </a:p>
          <a:p>
            <a:pPr marL="388620" lvl="1" indent="-194310" algn="l">
              <a:lnSpc>
                <a:spcPts val="3024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Competitive Advantage: </a:t>
            </a:r>
          </a:p>
          <a:p>
            <a:pPr algn="l">
              <a:lnSpc>
                <a:spcPts val="3024"/>
              </a:lnSpc>
            </a:pP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Competitors: </a:t>
            </a:r>
          </a:p>
          <a:p>
            <a:pPr algn="l">
              <a:lnSpc>
                <a:spcPts val="3024"/>
              </a:lnSpc>
            </a:pP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Scruffy Tails, Pet Keepsakes UK, EcoPaw</a:t>
            </a:r>
          </a:p>
          <a:p>
            <a:pPr algn="l">
              <a:lnSpc>
                <a:spcPts val="3024"/>
              </a:lnSpc>
            </a:pP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→We have extensive channels for collecting raw </a:t>
            </a:r>
          </a:p>
          <a:p>
            <a:pPr algn="l">
              <a:lnSpc>
                <a:spcPts val="3024"/>
              </a:lnSpc>
            </a:pP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  materials</a:t>
            </a:r>
          </a:p>
          <a:p>
            <a:pPr algn="l">
              <a:lnSpc>
                <a:spcPts val="3024"/>
              </a:lnSpc>
            </a:pP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→We have a more diverse product line</a:t>
            </a:r>
          </a:p>
          <a:p>
            <a:pPr algn="l">
              <a:lnSpc>
                <a:spcPts val="3024"/>
              </a:lnSpc>
            </a:pPr>
            <a:endParaRPr lang="en-US" sz="18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741702" y="3797983"/>
            <a:ext cx="4080907" cy="635227"/>
            <a:chOff x="0" y="0"/>
            <a:chExt cx="1074807" cy="16730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74807" cy="167303"/>
            </a:xfrm>
            <a:custGeom>
              <a:avLst/>
              <a:gdLst/>
              <a:ahLst/>
              <a:cxnLst/>
              <a:rect l="l" t="t" r="r" b="b"/>
              <a:pathLst>
                <a:path w="1074807" h="167303">
                  <a:moveTo>
                    <a:pt x="83651" y="0"/>
                  </a:moveTo>
                  <a:lnTo>
                    <a:pt x="991155" y="0"/>
                  </a:lnTo>
                  <a:cubicBezTo>
                    <a:pt x="1013341" y="0"/>
                    <a:pt x="1034618" y="8813"/>
                    <a:pt x="1050306" y="24501"/>
                  </a:cubicBezTo>
                  <a:cubicBezTo>
                    <a:pt x="1065993" y="40189"/>
                    <a:pt x="1074807" y="61466"/>
                    <a:pt x="1074807" y="83651"/>
                  </a:cubicBezTo>
                  <a:lnTo>
                    <a:pt x="1074807" y="83651"/>
                  </a:lnTo>
                  <a:cubicBezTo>
                    <a:pt x="1074807" y="129851"/>
                    <a:pt x="1037355" y="167303"/>
                    <a:pt x="991155" y="167303"/>
                  </a:cubicBezTo>
                  <a:lnTo>
                    <a:pt x="83651" y="167303"/>
                  </a:lnTo>
                  <a:cubicBezTo>
                    <a:pt x="61466" y="167303"/>
                    <a:pt x="40189" y="158489"/>
                    <a:pt x="24501" y="142802"/>
                  </a:cubicBezTo>
                  <a:cubicBezTo>
                    <a:pt x="8813" y="127114"/>
                    <a:pt x="0" y="105837"/>
                    <a:pt x="0" y="83651"/>
                  </a:cubicBezTo>
                  <a:lnTo>
                    <a:pt x="0" y="83651"/>
                  </a:lnTo>
                  <a:cubicBezTo>
                    <a:pt x="0" y="61466"/>
                    <a:pt x="8813" y="40189"/>
                    <a:pt x="24501" y="24501"/>
                  </a:cubicBezTo>
                  <a:cubicBezTo>
                    <a:pt x="40189" y="8813"/>
                    <a:pt x="61466" y="0"/>
                    <a:pt x="83651" y="0"/>
                  </a:cubicBezTo>
                  <a:close/>
                </a:path>
              </a:pathLst>
            </a:custGeom>
            <a:solidFill>
              <a:srgbClr val="EEB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9525"/>
              <a:ext cx="1074807" cy="157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5"/>
                </a:lnSpc>
              </a:pPr>
              <a:r>
                <a:rPr lang="en-US" sz="1790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Retailing : sustainable clothes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 rot="-2558931">
            <a:off x="5739168" y="4182582"/>
            <a:ext cx="1084770" cy="1557709"/>
            <a:chOff x="0" y="0"/>
            <a:chExt cx="566024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66024" cy="812800"/>
            </a:xfrm>
            <a:custGeom>
              <a:avLst/>
              <a:gdLst/>
              <a:ahLst/>
              <a:cxnLst/>
              <a:rect l="l" t="t" r="r" b="b"/>
              <a:pathLst>
                <a:path w="566024" h="812800">
                  <a:moveTo>
                    <a:pt x="283012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62824" y="0"/>
                  </a:lnTo>
                  <a:lnTo>
                    <a:pt x="362824" y="406400"/>
                  </a:lnTo>
                  <a:lnTo>
                    <a:pt x="566024" y="406400"/>
                  </a:lnTo>
                  <a:lnTo>
                    <a:pt x="283012" y="812800"/>
                  </a:lnTo>
                  <a:close/>
                </a:path>
              </a:pathLst>
            </a:custGeom>
            <a:solidFill>
              <a:srgbClr val="96C6B5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203200" y="28575"/>
              <a:ext cx="159624" cy="682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741702" y="4076977"/>
            <a:ext cx="4579640" cy="206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  <a:p>
            <a:pPr marL="431797" lvl="1" indent="-215899" algn="l">
              <a:lnSpc>
                <a:spcPts val="335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Raw material resource (sustainable)</a:t>
            </a:r>
          </a:p>
          <a:p>
            <a:pPr marL="431797" lvl="1" indent="-215899" algn="l">
              <a:lnSpc>
                <a:spcPts val="335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Designers</a:t>
            </a:r>
          </a:p>
          <a:p>
            <a:pPr marL="431797" lvl="1" indent="-215899" algn="l">
              <a:lnSpc>
                <a:spcPts val="335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Partnership networking</a:t>
            </a:r>
          </a:p>
          <a:p>
            <a:pPr algn="l">
              <a:lnSpc>
                <a:spcPts val="3359"/>
              </a:lnSpc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41702" y="6322709"/>
            <a:ext cx="4080907" cy="206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  <a:p>
            <a:pPr marL="431797" lvl="1" indent="-215899" algn="l">
              <a:lnSpc>
                <a:spcPts val="335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Raw material resource: (Furs)</a:t>
            </a:r>
          </a:p>
          <a:p>
            <a:pPr marL="431797" lvl="1" indent="-215899" algn="l">
              <a:lnSpc>
                <a:spcPts val="335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Financial knowledge</a:t>
            </a:r>
          </a:p>
          <a:p>
            <a:pPr marL="431797" lvl="1" indent="-215899" algn="l">
              <a:lnSpc>
                <a:spcPts val="335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Fur quality control</a:t>
            </a:r>
          </a:p>
          <a:p>
            <a:pPr algn="l">
              <a:lnSpc>
                <a:spcPts val="3359"/>
              </a:lnSpc>
            </a:pPr>
            <a:r>
              <a:rPr lang="en-US" sz="1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741702" y="6037514"/>
            <a:ext cx="4080907" cy="645428"/>
            <a:chOff x="0" y="0"/>
            <a:chExt cx="1074807" cy="16998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74807" cy="169989"/>
            </a:xfrm>
            <a:custGeom>
              <a:avLst/>
              <a:gdLst/>
              <a:ahLst/>
              <a:cxnLst/>
              <a:rect l="l" t="t" r="r" b="b"/>
              <a:pathLst>
                <a:path w="1074807" h="169989">
                  <a:moveTo>
                    <a:pt x="84995" y="0"/>
                  </a:moveTo>
                  <a:lnTo>
                    <a:pt x="989812" y="0"/>
                  </a:lnTo>
                  <a:cubicBezTo>
                    <a:pt x="1012354" y="0"/>
                    <a:pt x="1033973" y="8955"/>
                    <a:pt x="1049912" y="24894"/>
                  </a:cubicBezTo>
                  <a:cubicBezTo>
                    <a:pt x="1065852" y="40834"/>
                    <a:pt x="1074807" y="62453"/>
                    <a:pt x="1074807" y="84995"/>
                  </a:cubicBezTo>
                  <a:lnTo>
                    <a:pt x="1074807" y="84995"/>
                  </a:lnTo>
                  <a:cubicBezTo>
                    <a:pt x="1074807" y="107537"/>
                    <a:pt x="1065852" y="129155"/>
                    <a:pt x="1049912" y="145095"/>
                  </a:cubicBezTo>
                  <a:cubicBezTo>
                    <a:pt x="1033973" y="161035"/>
                    <a:pt x="1012354" y="169989"/>
                    <a:pt x="989812" y="169989"/>
                  </a:cubicBezTo>
                  <a:lnTo>
                    <a:pt x="84995" y="169989"/>
                  </a:lnTo>
                  <a:cubicBezTo>
                    <a:pt x="62453" y="169989"/>
                    <a:pt x="40834" y="161035"/>
                    <a:pt x="24894" y="145095"/>
                  </a:cubicBezTo>
                  <a:cubicBezTo>
                    <a:pt x="8955" y="129155"/>
                    <a:pt x="0" y="107537"/>
                    <a:pt x="0" y="84995"/>
                  </a:cubicBezTo>
                  <a:lnTo>
                    <a:pt x="0" y="84995"/>
                  </a:lnTo>
                  <a:cubicBezTo>
                    <a:pt x="0" y="62453"/>
                    <a:pt x="8955" y="40834"/>
                    <a:pt x="24894" y="24894"/>
                  </a:cubicBezTo>
                  <a:cubicBezTo>
                    <a:pt x="40834" y="8955"/>
                    <a:pt x="62453" y="0"/>
                    <a:pt x="84995" y="0"/>
                  </a:cubicBezTo>
                  <a:close/>
                </a:path>
              </a:pathLst>
            </a:custGeom>
            <a:solidFill>
              <a:srgbClr val="A5A5A5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9525"/>
              <a:ext cx="1074807" cy="160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5"/>
                </a:lnSpc>
              </a:pPr>
              <a:r>
                <a:rPr lang="en-US" sz="1790" b="1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Finance Service: pet insurance, pet Healthcare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07662" cy="335600"/>
          </a:xfrm>
          <a:custGeom>
            <a:avLst/>
            <a:gdLst/>
            <a:ahLst/>
            <a:cxnLst/>
            <a:rect l="l" t="t" r="r" b="b"/>
            <a:pathLst>
              <a:path w="307662" h="335600">
                <a:moveTo>
                  <a:pt x="0" y="0"/>
                </a:moveTo>
                <a:lnTo>
                  <a:pt x="307662" y="0"/>
                </a:lnTo>
                <a:lnTo>
                  <a:pt x="307662" y="335600"/>
                </a:lnTo>
                <a:lnTo>
                  <a:pt x="0" y="33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575862">
            <a:off x="-1799592" y="82296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452992">
            <a:off x="14831038" y="-1700696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863760">
            <a:off x="8633392" y="207358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20"/>
                </a:lnTo>
                <a:lnTo>
                  <a:pt x="0" y="98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63760">
            <a:off x="7530263" y="86994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20"/>
                </a:lnTo>
                <a:lnTo>
                  <a:pt x="0" y="98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63760">
            <a:off x="8633392" y="-213391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63760">
            <a:off x="11403256" y="876394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20"/>
                </a:lnTo>
                <a:lnTo>
                  <a:pt x="0" y="98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63760">
            <a:off x="10018324" y="7595679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863760">
            <a:off x="9325858" y="9450872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940796" y="3153547"/>
            <a:ext cx="5149810" cy="1266470"/>
            <a:chOff x="0" y="0"/>
            <a:chExt cx="1356329" cy="3335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6329" cy="333556"/>
            </a:xfrm>
            <a:custGeom>
              <a:avLst/>
              <a:gdLst/>
              <a:ahLst/>
              <a:cxnLst/>
              <a:rect l="l" t="t" r="r" b="b"/>
              <a:pathLst>
                <a:path w="1356329" h="333556">
                  <a:moveTo>
                    <a:pt x="0" y="0"/>
                  </a:moveTo>
                  <a:lnTo>
                    <a:pt x="1153129" y="0"/>
                  </a:lnTo>
                  <a:lnTo>
                    <a:pt x="1356329" y="166778"/>
                  </a:lnTo>
                  <a:lnTo>
                    <a:pt x="1153129" y="333556"/>
                  </a:lnTo>
                  <a:lnTo>
                    <a:pt x="0" y="333556"/>
                  </a:lnTo>
                  <a:lnTo>
                    <a:pt x="203200" y="166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ADCC">
                <a:alpha val="8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28575"/>
              <a:ext cx="1102329" cy="304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7"/>
                </a:lnSpc>
              </a:pPr>
              <a:r>
                <a:rPr lang="en-US" sz="2399">
                  <a:solidFill>
                    <a:srgbClr val="000000">
                      <a:alpha val="80000"/>
                    </a:srgbClr>
                  </a:solidFill>
                  <a:latin typeface="Fredoka"/>
                  <a:ea typeface="Fredoka"/>
                  <a:cs typeface="Fredoka"/>
                  <a:sym typeface="Fredoka"/>
                </a:rPr>
                <a:t>Pet Fur Products Sales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40796" y="4988558"/>
            <a:ext cx="5149810" cy="1266470"/>
            <a:chOff x="0" y="0"/>
            <a:chExt cx="1356329" cy="3335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56329" cy="333556"/>
            </a:xfrm>
            <a:custGeom>
              <a:avLst/>
              <a:gdLst/>
              <a:ahLst/>
              <a:cxnLst/>
              <a:rect l="l" t="t" r="r" b="b"/>
              <a:pathLst>
                <a:path w="1356329" h="333556">
                  <a:moveTo>
                    <a:pt x="0" y="0"/>
                  </a:moveTo>
                  <a:lnTo>
                    <a:pt x="1153129" y="0"/>
                  </a:lnTo>
                  <a:lnTo>
                    <a:pt x="1356329" y="166778"/>
                  </a:lnTo>
                  <a:lnTo>
                    <a:pt x="1153129" y="333556"/>
                  </a:lnTo>
                  <a:lnTo>
                    <a:pt x="0" y="333556"/>
                  </a:lnTo>
                  <a:lnTo>
                    <a:pt x="203200" y="166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ADCC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77800" y="28575"/>
              <a:ext cx="1102329" cy="304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67"/>
                </a:lnSpc>
              </a:pPr>
              <a:endParaRPr/>
            </a:p>
            <a:p>
              <a:pPr algn="ctr">
                <a:lnSpc>
                  <a:spcPts val="2567"/>
                </a:lnSpc>
              </a:pPr>
              <a:r>
                <a:rPr lang="en-US" sz="2399">
                  <a:solidFill>
                    <a:srgbClr val="000000">
                      <a:alpha val="80000"/>
                    </a:srgbClr>
                  </a:solidFill>
                  <a:latin typeface="Fredoka"/>
                  <a:ea typeface="Fredoka"/>
                  <a:cs typeface="Fredoka"/>
                  <a:sym typeface="Fredoka"/>
                </a:rPr>
                <a:t>Peripheral Products Sales</a:t>
              </a:r>
            </a:p>
            <a:p>
              <a:pPr marL="0" lvl="0" indent="0" algn="ctr">
                <a:lnSpc>
                  <a:spcPts val="2567"/>
                </a:lnSpc>
                <a:spcBef>
                  <a:spcPct val="0"/>
                </a:spcBef>
              </a:pPr>
              <a:endParaRPr lang="en-US" sz="2399">
                <a:solidFill>
                  <a:srgbClr val="000000">
                    <a:alpha val="80000"/>
                  </a:srgbClr>
                </a:solidFill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41704" y="6823568"/>
            <a:ext cx="5149810" cy="1266470"/>
            <a:chOff x="0" y="0"/>
            <a:chExt cx="1356329" cy="3335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56329" cy="333556"/>
            </a:xfrm>
            <a:custGeom>
              <a:avLst/>
              <a:gdLst/>
              <a:ahLst/>
              <a:cxnLst/>
              <a:rect l="l" t="t" r="r" b="b"/>
              <a:pathLst>
                <a:path w="1356329" h="333556">
                  <a:moveTo>
                    <a:pt x="0" y="0"/>
                  </a:moveTo>
                  <a:lnTo>
                    <a:pt x="1153129" y="0"/>
                  </a:lnTo>
                  <a:lnTo>
                    <a:pt x="1356329" y="166778"/>
                  </a:lnTo>
                  <a:lnTo>
                    <a:pt x="1153129" y="333556"/>
                  </a:lnTo>
                  <a:lnTo>
                    <a:pt x="0" y="333556"/>
                  </a:lnTo>
                  <a:lnTo>
                    <a:pt x="203200" y="166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ADCC">
                <a:alpha val="8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77800" y="28575"/>
              <a:ext cx="1102329" cy="3049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67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>
                      <a:alpha val="80000"/>
                    </a:srgbClr>
                  </a:solidFill>
                  <a:latin typeface="Fredoka"/>
                  <a:ea typeface="Fredoka"/>
                  <a:cs typeface="Fredoka"/>
                  <a:sym typeface="Fredoka"/>
                </a:rPr>
                <a:t>Paid Membership System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7091514" y="3765174"/>
            <a:ext cx="1360020" cy="21608"/>
          </a:xfrm>
          <a:prstGeom prst="line">
            <a:avLst/>
          </a:prstGeom>
          <a:ln w="38100" cap="flat">
            <a:solidFill>
              <a:srgbClr val="E4ADC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7091212" y="5581137"/>
            <a:ext cx="1360020" cy="21608"/>
          </a:xfrm>
          <a:prstGeom prst="line">
            <a:avLst/>
          </a:prstGeom>
          <a:ln w="38100" cap="flat">
            <a:solidFill>
              <a:srgbClr val="E4ADC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7090909" y="7475851"/>
            <a:ext cx="1360020" cy="21608"/>
          </a:xfrm>
          <a:prstGeom prst="line">
            <a:avLst/>
          </a:prstGeom>
          <a:ln w="38100" cap="flat">
            <a:solidFill>
              <a:srgbClr val="E4ADC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 flipH="1">
            <a:off x="14597594" y="8351054"/>
            <a:ext cx="3315518" cy="1814492"/>
          </a:xfrm>
          <a:custGeom>
            <a:avLst/>
            <a:gdLst/>
            <a:ahLst/>
            <a:cxnLst/>
            <a:rect l="l" t="t" r="r" b="b"/>
            <a:pathLst>
              <a:path w="3315518" h="1814492">
                <a:moveTo>
                  <a:pt x="3315518" y="0"/>
                </a:moveTo>
                <a:lnTo>
                  <a:pt x="0" y="0"/>
                </a:lnTo>
                <a:lnTo>
                  <a:pt x="0" y="1814492"/>
                </a:lnTo>
                <a:lnTo>
                  <a:pt x="3315518" y="1814492"/>
                </a:lnTo>
                <a:lnTo>
                  <a:pt x="331551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145227" y="1950204"/>
            <a:ext cx="6203178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9"/>
              </a:lnSpc>
            </a:pPr>
            <a:r>
              <a:rPr lang="en-US" sz="6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Profit Model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5875" y="891700"/>
            <a:ext cx="172994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4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YIJUN &amp; JAS.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50929" y="3186753"/>
            <a:ext cx="5784503" cy="119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2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Sale pet fur products </a:t>
            </a:r>
          </a:p>
          <a:p>
            <a:pPr algn="l">
              <a:lnSpc>
                <a:spcPts val="4600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such as toys, brushes, blankets, etc)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33520" y="5002716"/>
            <a:ext cx="5296867" cy="119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42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· Products with our brand's logos</a:t>
            </a:r>
          </a:p>
          <a:p>
            <a:pPr algn="l">
              <a:lnSpc>
                <a:spcPts val="4600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· Customised pet products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33520" y="6584012"/>
            <a:ext cx="9654480" cy="186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44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Provide membership services such as exclusive discounts, customised products, free product trials </a:t>
            </a:r>
          </a:p>
          <a:p>
            <a:pPr algn="l">
              <a:lnSpc>
                <a:spcPts val="4814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Subscription fees (monthly/annual)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07662" cy="335600"/>
          </a:xfrm>
          <a:custGeom>
            <a:avLst/>
            <a:gdLst/>
            <a:ahLst/>
            <a:cxnLst/>
            <a:rect l="l" t="t" r="r" b="b"/>
            <a:pathLst>
              <a:path w="307662" h="335600">
                <a:moveTo>
                  <a:pt x="0" y="0"/>
                </a:moveTo>
                <a:lnTo>
                  <a:pt x="307662" y="0"/>
                </a:lnTo>
                <a:lnTo>
                  <a:pt x="307662" y="335600"/>
                </a:lnTo>
                <a:lnTo>
                  <a:pt x="0" y="33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50065" y="6508073"/>
            <a:ext cx="797909" cy="616040"/>
          </a:xfrm>
          <a:custGeom>
            <a:avLst/>
            <a:gdLst/>
            <a:ahLst/>
            <a:cxnLst/>
            <a:rect l="l" t="t" r="r" b="b"/>
            <a:pathLst>
              <a:path w="797909" h="616040">
                <a:moveTo>
                  <a:pt x="0" y="0"/>
                </a:moveTo>
                <a:lnTo>
                  <a:pt x="797908" y="0"/>
                </a:lnTo>
                <a:lnTo>
                  <a:pt x="797908" y="616040"/>
                </a:lnTo>
                <a:lnTo>
                  <a:pt x="0" y="616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89783">
            <a:off x="15089545" y="-1994721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699999">
            <a:off x="-1789254" y="8469593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91424">
            <a:off x="2307448" y="2373381"/>
            <a:ext cx="808894" cy="783153"/>
          </a:xfrm>
          <a:custGeom>
            <a:avLst/>
            <a:gdLst/>
            <a:ahLst/>
            <a:cxnLst/>
            <a:rect l="l" t="t" r="r" b="b"/>
            <a:pathLst>
              <a:path w="808894" h="783153">
                <a:moveTo>
                  <a:pt x="0" y="0"/>
                </a:moveTo>
                <a:lnTo>
                  <a:pt x="808893" y="0"/>
                </a:lnTo>
                <a:lnTo>
                  <a:pt x="808893" y="783153"/>
                </a:lnTo>
                <a:lnTo>
                  <a:pt x="0" y="783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03107">
            <a:off x="15848045" y="5453611"/>
            <a:ext cx="760155" cy="735966"/>
          </a:xfrm>
          <a:custGeom>
            <a:avLst/>
            <a:gdLst/>
            <a:ahLst/>
            <a:cxnLst/>
            <a:rect l="l" t="t" r="r" b="b"/>
            <a:pathLst>
              <a:path w="760155" h="735966">
                <a:moveTo>
                  <a:pt x="0" y="0"/>
                </a:moveTo>
                <a:lnTo>
                  <a:pt x="760155" y="0"/>
                </a:lnTo>
                <a:lnTo>
                  <a:pt x="760155" y="735965"/>
                </a:lnTo>
                <a:lnTo>
                  <a:pt x="0" y="7359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279103"/>
              </p:ext>
            </p:extLst>
          </p:nvPr>
        </p:nvGraphicFramePr>
        <p:xfrm>
          <a:off x="1336362" y="3131939"/>
          <a:ext cx="15922938" cy="5972174"/>
        </p:xfrm>
        <a:graphic>
          <a:graphicData uri="http://schemas.openxmlformats.org/drawingml/2006/table">
            <a:tbl>
              <a:tblPr/>
              <a:tblGrid>
                <a:gridCol w="5087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2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7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7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75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11917"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00000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Business Segment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A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00000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Estimated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A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00000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Estimated 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A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00000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Profit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A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00000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Net Profit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3419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1">
                          <a:solidFill>
                            <a:srgbClr val="000000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Pet Fur Products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B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cs typeface="เอฟซี เดซี่"/>
                        </a:rPr>
                        <a:t>10,000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£15/unit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</a:rPr>
                        <a:t>70</a:t>
                      </a: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cs typeface="เอฟซี เดซี่"/>
                        </a:rPr>
                        <a:t>£105,000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3419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1">
                          <a:solidFill>
                            <a:srgbClr val="000000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Peripheral Products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B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cs typeface="เอฟซี เดซี่"/>
                        </a:rPr>
                        <a:t>1500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£50/unit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</a:rPr>
                        <a:t>60</a:t>
                      </a: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cs typeface="เอฟซี เดซี่"/>
                        </a:rPr>
                        <a:t>£45,000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3419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1">
                          <a:solidFill>
                            <a:srgbClr val="000000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Paid Membership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B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2,000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£8/</a:t>
                      </a: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/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£16,000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 rot="1863760">
            <a:off x="875022" y="4443123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7" y="0"/>
                </a:lnTo>
                <a:lnTo>
                  <a:pt x="1021217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863760">
            <a:off x="16226834" y="273927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746075" y="400010"/>
            <a:ext cx="5703990" cy="2700338"/>
            <a:chOff x="0" y="0"/>
            <a:chExt cx="1502285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2297" cy="711200"/>
            </a:xfrm>
            <a:custGeom>
              <a:avLst/>
              <a:gdLst/>
              <a:ahLst/>
              <a:cxnLst/>
              <a:rect l="l" t="t" r="r" b="b"/>
              <a:pathLst>
                <a:path w="1502297" h="711200">
                  <a:moveTo>
                    <a:pt x="120811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1208111" y="551732"/>
                  </a:lnTo>
                  <a:cubicBezTo>
                    <a:pt x="1375848" y="551732"/>
                    <a:pt x="1502285" y="428220"/>
                    <a:pt x="1502285" y="275861"/>
                  </a:cubicBezTo>
                  <a:cubicBezTo>
                    <a:pt x="1502297" y="123512"/>
                    <a:pt x="1375848" y="0"/>
                    <a:pt x="1208111" y="0"/>
                  </a:cubicBezTo>
                  <a:close/>
                </a:path>
              </a:pathLst>
            </a:custGeom>
            <a:solidFill>
              <a:srgbClr val="EEBAC9">
                <a:alpha val="7176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502285" cy="568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b="1">
                  <a:solidFill>
                    <a:srgbClr val="000000">
                      <a:alpha val="71765"/>
                    </a:srgbClr>
                  </a:solidFill>
                  <a:latin typeface="เอฟซี เดซี่ Bold"/>
                  <a:ea typeface="เอฟซี เดซี่ Bold"/>
                  <a:cs typeface="เอฟซี เดซี่ Bold"/>
                  <a:sym typeface="เอฟซี เดซี่ Bold"/>
                </a:rPr>
                <a:t>E</a:t>
              </a:r>
              <a:r>
                <a:rPr lang="en-US" sz="4200" b="1" u="none" strike="noStrike">
                  <a:solidFill>
                    <a:srgbClr val="000000">
                      <a:alpha val="71765"/>
                    </a:srgbClr>
                  </a:solidFill>
                  <a:latin typeface="เอฟซี เดซี่ Bold"/>
                  <a:ea typeface="เอฟซี เดซี่ Bold"/>
                  <a:cs typeface="เอฟซี เดซี่ Bold"/>
                  <a:sym typeface="เอฟซี เดซี่ Bold"/>
                </a:rPr>
                <a:t>stimated Total Profit：</a:t>
              </a:r>
            </a:p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b="1" u="none" strike="noStrike">
                  <a:solidFill>
                    <a:srgbClr val="000000">
                      <a:alpha val="71765"/>
                    </a:srgbClr>
                  </a:solidFill>
                  <a:latin typeface="เอฟซี เดซี่ Bold"/>
                  <a:ea typeface="เอฟซี เดซี่ Bold"/>
                  <a:cs typeface="เอฟซี เดซี่ Bold"/>
                  <a:sym typeface="เอฟซี เดซี่ Bold"/>
                </a:rPr>
                <a:t>£</a:t>
              </a:r>
              <a:r>
                <a:rPr lang="en-US" sz="4200" b="1">
                  <a:solidFill>
                    <a:srgbClr val="000000">
                      <a:alpha val="71765"/>
                    </a:srgbClr>
                  </a:solidFill>
                  <a:latin typeface="เอฟซี เดซี่ Bold"/>
                  <a:ea typeface="เอฟซี เดซี่ Bold"/>
                  <a:cs typeface="เอฟซี เดซี่ Bold"/>
                  <a:sym typeface="เอฟซี เดซี่ Bold"/>
                </a:rPr>
                <a:t>166，000</a:t>
              </a:r>
              <a:endParaRPr lang="en-US" sz="4200" b="1" u="none" strike="noStrike">
                <a:solidFill>
                  <a:srgbClr val="000000">
                    <a:alpha val="71765"/>
                  </a:srgbClr>
                </a:solidFill>
                <a:latin typeface="เอฟซี เดซี่ Bold"/>
                <a:ea typeface="เอฟซี เดซี่ Bold"/>
                <a:cs typeface="เอฟซี เดซี่ Bold"/>
                <a:sym typeface="เอฟซี เดซี่ 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85630" y="901550"/>
            <a:ext cx="1943744" cy="523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5"/>
              </a:lnSpc>
            </a:pPr>
            <a:r>
              <a:rPr lang="en-US" sz="3025" spc="-54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YIJUN &amp; JAS.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5227" y="1950204"/>
            <a:ext cx="8157713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9"/>
              </a:lnSpc>
            </a:pPr>
            <a:r>
              <a:rPr lang="en-US" sz="6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Profit Estimation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307662" cy="335600"/>
          </a:xfrm>
          <a:custGeom>
            <a:avLst/>
            <a:gdLst/>
            <a:ahLst/>
            <a:cxnLst/>
            <a:rect l="l" t="t" r="r" b="b"/>
            <a:pathLst>
              <a:path w="307662" h="335600">
                <a:moveTo>
                  <a:pt x="0" y="0"/>
                </a:moveTo>
                <a:lnTo>
                  <a:pt x="307662" y="0"/>
                </a:lnTo>
                <a:lnTo>
                  <a:pt x="307662" y="335600"/>
                </a:lnTo>
                <a:lnTo>
                  <a:pt x="0" y="33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575862">
            <a:off x="-1799592" y="82296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452992">
            <a:off x="14831038" y="-1700696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863760">
            <a:off x="8633392" y="207358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20"/>
                </a:lnTo>
                <a:lnTo>
                  <a:pt x="0" y="98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63760">
            <a:off x="7530263" y="86994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20"/>
                </a:lnTo>
                <a:lnTo>
                  <a:pt x="0" y="98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63760">
            <a:off x="8633392" y="-213391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63760">
            <a:off x="11403256" y="876394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20"/>
                </a:lnTo>
                <a:lnTo>
                  <a:pt x="0" y="98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63760">
            <a:off x="10018324" y="7595679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863760">
            <a:off x="9325858" y="9450872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249744" y="7064937"/>
            <a:ext cx="4327414" cy="3424066"/>
          </a:xfrm>
          <a:custGeom>
            <a:avLst/>
            <a:gdLst/>
            <a:ahLst/>
            <a:cxnLst/>
            <a:rect l="l" t="t" r="r" b="b"/>
            <a:pathLst>
              <a:path w="4327414" h="3424066">
                <a:moveTo>
                  <a:pt x="0" y="0"/>
                </a:moveTo>
                <a:lnTo>
                  <a:pt x="4327414" y="0"/>
                </a:lnTo>
                <a:lnTo>
                  <a:pt x="4327414" y="3424066"/>
                </a:lnTo>
                <a:lnTo>
                  <a:pt x="0" y="3424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6000"/>
            </a:blip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363743"/>
              </p:ext>
            </p:extLst>
          </p:nvPr>
        </p:nvGraphicFramePr>
        <p:xfrm>
          <a:off x="1336362" y="3131939"/>
          <a:ext cx="15922938" cy="5229226"/>
        </p:xfrm>
        <a:graphic>
          <a:graphicData uri="http://schemas.openxmlformats.org/drawingml/2006/table">
            <a:tbl>
              <a:tblPr/>
              <a:tblGrid>
                <a:gridCol w="7665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4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11570"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Business Segment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6B5">
                        <a:alpha val="8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 err="1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Furflex</a:t>
                      </a:r>
                      <a:endParaRPr lang="en-US" sz="1100" err="1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6B5">
                        <a:alpha val="8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80"/>
                        </a:lnSpc>
                        <a:defRPr/>
                      </a:pPr>
                      <a:r>
                        <a:rPr lang="en-US" sz="4200" b="1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Conscious Collective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6B5">
                        <a:alpha val="8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552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1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Pet Fur Products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4DA">
                        <a:alpha val="8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40%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C">
                        <a:alpha val="8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60%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C">
                        <a:alpha val="8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2552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1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Peripheral Products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4DA">
                        <a:alpha val="8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40%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C">
                        <a:alpha val="8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60%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C">
                        <a:alpha val="8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2552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 b="1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Paid Membership </a:t>
                      </a:r>
                      <a:r>
                        <a:rPr lang="en-US" sz="3600" b="1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</a:rPr>
                        <a:t>Fees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4DA">
                        <a:alpha val="8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C">
                        <a:alpha val="8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00000">
                              <a:alpha val="88627"/>
                            </a:srgbClr>
                          </a:solidFill>
                          <a:latin typeface="เอฟซี เดซี่"/>
                          <a:ea typeface="เอฟซี เดซี่"/>
                          <a:cs typeface="เอฟซี เดซี่"/>
                          <a:sym typeface="เอฟซี เดซี่"/>
                        </a:rPr>
                        <a:t>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C">
                        <a:alpha val="8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145227" y="1950204"/>
            <a:ext cx="8157713" cy="85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9"/>
              </a:lnSpc>
            </a:pPr>
            <a:r>
              <a:rPr lang="en-US" sz="6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Profit Distribution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5875" y="891700"/>
            <a:ext cx="172994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4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YIJUN &amp; JAS.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F00A04-7CDC-CF63-F7E9-B97D6B4F51B5}"/>
              </a:ext>
            </a:extLst>
          </p:cNvPr>
          <p:cNvSpPr txBox="1"/>
          <p:nvPr/>
        </p:nvSpPr>
        <p:spPr>
          <a:xfrm>
            <a:off x="10201274" y="1543050"/>
            <a:ext cx="48291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5400" b="1">
                <a:ea typeface="宋体"/>
                <a:cs typeface="Calibri"/>
              </a:rPr>
              <a:t>40%：60%</a:t>
            </a:r>
            <a:endParaRPr lang="zh-CN" altLang="en-US" sz="5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63760">
            <a:off x="16226834" y="2739270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6" y="0"/>
                </a:lnTo>
                <a:lnTo>
                  <a:pt x="1021216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03107">
            <a:off x="15848045" y="5453611"/>
            <a:ext cx="760155" cy="735966"/>
          </a:xfrm>
          <a:custGeom>
            <a:avLst/>
            <a:gdLst/>
            <a:ahLst/>
            <a:cxnLst/>
            <a:rect l="l" t="t" r="r" b="b"/>
            <a:pathLst>
              <a:path w="760155" h="735966">
                <a:moveTo>
                  <a:pt x="0" y="0"/>
                </a:moveTo>
                <a:lnTo>
                  <a:pt x="760155" y="0"/>
                </a:lnTo>
                <a:lnTo>
                  <a:pt x="760155" y="735965"/>
                </a:lnTo>
                <a:lnTo>
                  <a:pt x="0" y="735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63760">
            <a:off x="875022" y="4443123"/>
            <a:ext cx="1021216" cy="988719"/>
          </a:xfrm>
          <a:custGeom>
            <a:avLst/>
            <a:gdLst/>
            <a:ahLst/>
            <a:cxnLst/>
            <a:rect l="l" t="t" r="r" b="b"/>
            <a:pathLst>
              <a:path w="1021216" h="988719">
                <a:moveTo>
                  <a:pt x="0" y="0"/>
                </a:moveTo>
                <a:lnTo>
                  <a:pt x="1021217" y="0"/>
                </a:lnTo>
                <a:lnTo>
                  <a:pt x="1021217" y="988719"/>
                </a:lnTo>
                <a:lnTo>
                  <a:pt x="0" y="988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91424">
            <a:off x="2307448" y="2373381"/>
            <a:ext cx="808894" cy="783153"/>
          </a:xfrm>
          <a:custGeom>
            <a:avLst/>
            <a:gdLst/>
            <a:ahLst/>
            <a:cxnLst/>
            <a:rect l="l" t="t" r="r" b="b"/>
            <a:pathLst>
              <a:path w="808894" h="783153">
                <a:moveTo>
                  <a:pt x="0" y="0"/>
                </a:moveTo>
                <a:lnTo>
                  <a:pt x="808893" y="0"/>
                </a:lnTo>
                <a:lnTo>
                  <a:pt x="808893" y="783153"/>
                </a:lnTo>
                <a:lnTo>
                  <a:pt x="0" y="783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89783">
            <a:off x="15089545" y="-1994721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99999">
            <a:off x="-1789254" y="8469593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028700"/>
            <a:ext cx="307662" cy="335600"/>
          </a:xfrm>
          <a:custGeom>
            <a:avLst/>
            <a:gdLst/>
            <a:ahLst/>
            <a:cxnLst/>
            <a:rect l="l" t="t" r="r" b="b"/>
            <a:pathLst>
              <a:path w="307662" h="335600">
                <a:moveTo>
                  <a:pt x="0" y="0"/>
                </a:moveTo>
                <a:lnTo>
                  <a:pt x="307662" y="0"/>
                </a:lnTo>
                <a:lnTo>
                  <a:pt x="307662" y="335600"/>
                </a:lnTo>
                <a:lnTo>
                  <a:pt x="0" y="335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3003579" y="4058925"/>
          <a:ext cx="11789744" cy="4542576"/>
        </p:xfrm>
        <a:graphic>
          <a:graphicData uri="http://schemas.openxmlformats.org/drawingml/2006/table">
            <a:tbl>
              <a:tblPr/>
              <a:tblGrid>
                <a:gridCol w="2947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7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7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90297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1">
                          <a:solidFill>
                            <a:srgbClr val="FFFFFF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Networking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6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1">
                          <a:solidFill>
                            <a:srgbClr val="FFFFFF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Profit-Model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6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1">
                          <a:solidFill>
                            <a:srgbClr val="FFFFFF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6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1">
                          <a:solidFill>
                            <a:srgbClr val="FFFFFF"/>
                          </a:solidFill>
                          <a:latin typeface="เอฟซี เดซี่ Bold"/>
                          <a:ea typeface="เอฟซี เดซี่ Bold"/>
                          <a:cs typeface="เอฟซี เดซี่ Bold"/>
                          <a:sym typeface="เอฟซี เดซี่ Bold"/>
                        </a:rPr>
                        <a:t>Brand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6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6966"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r>
                        <a:rPr lang="en-US" sz="2090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Collaboration: Joint Venture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r>
                        <a:rPr lang="en-US" sz="2090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Diversification of revenue streams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r>
                        <a:rPr lang="en-US" sz="2090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Outsourcing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r>
                        <a:rPr lang="en-US" sz="2090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Brand Extension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5313"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r>
                        <a:rPr lang="en-US" sz="2090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Supply Chain Integration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r>
                        <a:rPr lang="en-US" sz="2090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Subscription services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r>
                        <a:rPr lang="en-US" sz="2090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Integration of knowledge and skills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26"/>
                        </a:lnSpc>
                        <a:defRPr/>
                      </a:pPr>
                      <a:r>
                        <a:rPr lang="en-US" sz="2090" b="1">
                          <a:solidFill>
                            <a:srgbClr val="000000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Transparency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>
            <a:off x="4306270" y="2497001"/>
            <a:ext cx="9675460" cy="1473257"/>
            <a:chOff x="0" y="0"/>
            <a:chExt cx="2548269" cy="3880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8269" cy="388018"/>
            </a:xfrm>
            <a:custGeom>
              <a:avLst/>
              <a:gdLst/>
              <a:ahLst/>
              <a:cxnLst/>
              <a:rect l="l" t="t" r="r" b="b"/>
              <a:pathLst>
                <a:path w="2548269" h="388018">
                  <a:moveTo>
                    <a:pt x="273050" y="0"/>
                  </a:moveTo>
                  <a:lnTo>
                    <a:pt x="0" y="194009"/>
                  </a:lnTo>
                  <a:lnTo>
                    <a:pt x="273050" y="388018"/>
                  </a:lnTo>
                  <a:lnTo>
                    <a:pt x="273050" y="254668"/>
                  </a:lnTo>
                  <a:lnTo>
                    <a:pt x="2275219" y="254668"/>
                  </a:lnTo>
                  <a:lnTo>
                    <a:pt x="2275219" y="388018"/>
                  </a:lnTo>
                  <a:lnTo>
                    <a:pt x="2548269" y="194009"/>
                  </a:lnTo>
                  <a:lnTo>
                    <a:pt x="2275219" y="0"/>
                  </a:lnTo>
                  <a:lnTo>
                    <a:pt x="2275219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EEBAC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206375"/>
              <a:ext cx="2345069" cy="41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7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493830" y="1200150"/>
            <a:ext cx="11300339" cy="735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60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Keely’s 10 types of innovation: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5875" y="1023681"/>
            <a:ext cx="1729942" cy="42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514" spc="-45">
                <a:solidFill>
                  <a:srgbClr val="000000"/>
                </a:solidFill>
                <a:latin typeface="เอฟซี เดซี่"/>
                <a:ea typeface="เอฟซี เดซี่"/>
                <a:cs typeface="เอฟซี เดซี่"/>
                <a:sym typeface="เอฟซี เดซี่"/>
              </a:rPr>
              <a:t>LITTLE FRIENDS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12051">
            <a:off x="15160844" y="-20574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3" y="0"/>
                </a:lnTo>
                <a:lnTo>
                  <a:pt x="48565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434784">
            <a:off x="-1773343" y="8229600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27784">
            <a:off x="12347983" y="674695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5" y="0"/>
                </a:lnTo>
                <a:lnTo>
                  <a:pt x="1442175" y="1043610"/>
                </a:lnTo>
                <a:lnTo>
                  <a:pt x="0" y="10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682082">
            <a:off x="8422912" y="674695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0"/>
                </a:lnTo>
                <a:lnTo>
                  <a:pt x="0" y="10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046346">
            <a:off x="4075686" y="547550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046346">
            <a:off x="8703989" y="8736495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0"/>
                </a:lnTo>
                <a:lnTo>
                  <a:pt x="0" y="10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26024">
            <a:off x="11714658" y="9540924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5" y="0"/>
                </a:lnTo>
                <a:lnTo>
                  <a:pt x="1442175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265530">
            <a:off x="14743553" y="8662066"/>
            <a:ext cx="1442176" cy="1043611"/>
          </a:xfrm>
          <a:custGeom>
            <a:avLst/>
            <a:gdLst/>
            <a:ahLst/>
            <a:cxnLst/>
            <a:rect l="l" t="t" r="r" b="b"/>
            <a:pathLst>
              <a:path w="1442176" h="1043611">
                <a:moveTo>
                  <a:pt x="0" y="0"/>
                </a:moveTo>
                <a:lnTo>
                  <a:pt x="1442176" y="0"/>
                </a:lnTo>
                <a:lnTo>
                  <a:pt x="1442176" y="1043611"/>
                </a:lnTo>
                <a:lnTo>
                  <a:pt x="0" y="1043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83614" y="6032074"/>
            <a:ext cx="3004386" cy="4114800"/>
          </a:xfrm>
          <a:custGeom>
            <a:avLst/>
            <a:gdLst/>
            <a:ahLst/>
            <a:cxnLst/>
            <a:rect l="l" t="t" r="r" b="b"/>
            <a:pathLst>
              <a:path w="3004386" h="4114800">
                <a:moveTo>
                  <a:pt x="0" y="0"/>
                </a:moveTo>
                <a:lnTo>
                  <a:pt x="3004386" y="0"/>
                </a:lnTo>
                <a:lnTo>
                  <a:pt x="30043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1489767" y="2032930"/>
          <a:ext cx="15183081" cy="7477122"/>
        </p:xfrm>
        <a:graphic>
          <a:graphicData uri="http://schemas.openxmlformats.org/drawingml/2006/table">
            <a:tbl>
              <a:tblPr/>
              <a:tblGrid>
                <a:gridCol w="381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1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362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Skills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AC9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AC9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34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Design skills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Product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34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Technical 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Website design, Website operation（Online customer service, after-sales service）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345"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Marketing skills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Publicity of the 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345">
                <a:tc vMerge="1"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Marketing skills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Collaboration with influencer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34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Ethical knowledge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Application of ethical knowledge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34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Legal 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Legal staff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345"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Supply Chain &amp; Procurement Skills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Manufacturer Selection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3345">
                <a:tc vMerge="1"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Supply Chain &amp; Procurement Skills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C</a:t>
                      </a:r>
                      <a:r>
                        <a:rPr lang="en-US" sz="2099" b="1" u="none" strike="noStrike">
                          <a:solidFill>
                            <a:srgbClr val="000000">
                              <a:alpha val="72941"/>
                            </a:srgbClr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o-operation with raw material（fabric）suppliers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4A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" name="Freeform 12"/>
          <p:cNvSpPr/>
          <p:nvPr/>
        </p:nvSpPr>
        <p:spPr>
          <a:xfrm rot="-837247">
            <a:off x="365189" y="531214"/>
            <a:ext cx="969410" cy="1405572"/>
          </a:xfrm>
          <a:custGeom>
            <a:avLst/>
            <a:gdLst/>
            <a:ahLst/>
            <a:cxnLst/>
            <a:rect l="l" t="t" r="r" b="b"/>
            <a:pathLst>
              <a:path w="969410" h="1405572">
                <a:moveTo>
                  <a:pt x="0" y="0"/>
                </a:moveTo>
                <a:lnTo>
                  <a:pt x="969409" y="0"/>
                </a:lnTo>
                <a:lnTo>
                  <a:pt x="969409" y="1405572"/>
                </a:lnTo>
                <a:lnTo>
                  <a:pt x="0" y="14055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39433" y="1055530"/>
            <a:ext cx="5968826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3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Skills from Conscious Collective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1C7369DB65F24381FE2A23A4E1BCAE" ma:contentTypeVersion="4" ma:contentTypeDescription="Create a new document." ma:contentTypeScope="" ma:versionID="70a8238bfd3ba6eb2acf02c4d13d27b1">
  <xsd:schema xmlns:xsd="http://www.w3.org/2001/XMLSchema" xmlns:xs="http://www.w3.org/2001/XMLSchema" xmlns:p="http://schemas.microsoft.com/office/2006/metadata/properties" xmlns:ns2="cb598b61-9f9a-4a44-b245-5fc0b0bdc5f9" targetNamespace="http://schemas.microsoft.com/office/2006/metadata/properties" ma:root="true" ma:fieldsID="47e54898a3515b8034a43c7d94ff4df4" ns2:_="">
    <xsd:import namespace="cb598b61-9f9a-4a44-b245-5fc0b0bdc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98b61-9f9a-4a44-b245-5fc0b0bdc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C2171B8-2BD2-4F9D-868F-49D2768F63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C7FF1C-E2EE-46F7-BE9E-C30FDF8E6526}">
  <ds:schemaRefs>
    <ds:schemaRef ds:uri="cb598b61-9f9a-4a44-b245-5fc0b0bdc5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300E579-C6BA-4D65-A55D-453B172CB0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Pink Creative Pet Care Center Presentation</dc:title>
  <cp:revision>1</cp:revision>
  <dcterms:created xsi:type="dcterms:W3CDTF">2006-08-16T00:00:00Z</dcterms:created>
  <dcterms:modified xsi:type="dcterms:W3CDTF">2025-03-20T17:07:07Z</dcterms:modified>
  <dc:identifier>DAGiQ6ZTgmA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0x010100B91C7369DB65F24381FE2A23A4E1BCAE</vt:lpwstr>
  </property>
</Properties>
</file>